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560" r:id="rId3"/>
    <p:sldId id="424" r:id="rId4"/>
    <p:sldId id="259" r:id="rId5"/>
    <p:sldId id="263" r:id="rId6"/>
    <p:sldId id="265" r:id="rId7"/>
    <p:sldId id="266" r:id="rId8"/>
    <p:sldId id="514" r:id="rId9"/>
    <p:sldId id="516" r:id="rId10"/>
    <p:sldId id="267" r:id="rId11"/>
    <p:sldId id="268" r:id="rId12"/>
    <p:sldId id="269" r:id="rId13"/>
    <p:sldId id="270" r:id="rId14"/>
    <p:sldId id="271" r:id="rId15"/>
    <p:sldId id="272" r:id="rId16"/>
    <p:sldId id="273" r:id="rId17"/>
    <p:sldId id="518" r:id="rId18"/>
    <p:sldId id="519" r:id="rId19"/>
    <p:sldId id="274" r:id="rId20"/>
    <p:sldId id="275" r:id="rId21"/>
    <p:sldId id="276" r:id="rId22"/>
    <p:sldId id="277" r:id="rId23"/>
    <p:sldId id="278" r:id="rId24"/>
    <p:sldId id="279" r:id="rId25"/>
    <p:sldId id="280" r:id="rId26"/>
    <p:sldId id="281" r:id="rId27"/>
    <p:sldId id="608" r:id="rId28"/>
    <p:sldId id="609" r:id="rId29"/>
    <p:sldId id="611" r:id="rId30"/>
    <p:sldId id="612" r:id="rId31"/>
    <p:sldId id="282" r:id="rId32"/>
    <p:sldId id="283" r:id="rId33"/>
    <p:sldId id="284" r:id="rId34"/>
    <p:sldId id="613" r:id="rId35"/>
    <p:sldId id="56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1BB05"/>
    <a:srgbClr val="00C201"/>
    <a:srgbClr val="0D38D4"/>
    <a:srgbClr val="DDD203"/>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346"/>
  </p:normalViewPr>
  <p:slideViewPr>
    <p:cSldViewPr snapToGrid="0" snapToObjects="1">
      <p:cViewPr varScale="1">
        <p:scale>
          <a:sx n="111" d="100"/>
          <a:sy n="111" d="100"/>
        </p:scale>
        <p:origin x="15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5.emf"/><Relationship Id="rId1" Type="http://schemas.openxmlformats.org/officeDocument/2006/relationships/image" Target="../media/image51.e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emf"/><Relationship Id="rId7" Type="http://schemas.openxmlformats.org/officeDocument/2006/relationships/image" Target="../media/image69.emf"/><Relationship Id="rId2" Type="http://schemas.openxmlformats.org/officeDocument/2006/relationships/image" Target="../media/image64.emf"/><Relationship Id="rId1" Type="http://schemas.openxmlformats.org/officeDocument/2006/relationships/image" Target="../media/image63.emf"/><Relationship Id="rId6" Type="http://schemas.openxmlformats.org/officeDocument/2006/relationships/image" Target="../media/image68.emf"/><Relationship Id="rId5" Type="http://schemas.openxmlformats.org/officeDocument/2006/relationships/image" Target="../media/image67.emf"/><Relationship Id="rId10" Type="http://schemas.openxmlformats.org/officeDocument/2006/relationships/image" Target="../media/image72.emf"/><Relationship Id="rId4" Type="http://schemas.openxmlformats.org/officeDocument/2006/relationships/image" Target="../media/image66.emf"/><Relationship Id="rId9"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3.emf"/><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42209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17</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312754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18</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80704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27</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35281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eaLnBrk="1" hangingPunct="1"/>
            <a:fld id="{1C67F151-9796-B647-855C-547724A3A5B7}" type="slidenum">
              <a:rPr lang="en-US" sz="1200"/>
              <a:pPr eaLnBrk="1" hangingPunct="1"/>
              <a:t>28</a:t>
            </a:fld>
            <a:endParaRPr lang="en-US" sz="1200"/>
          </a:p>
        </p:txBody>
      </p:sp>
      <p:sp>
        <p:nvSpPr>
          <p:cNvPr id="18434" name="Rectangle 1"/>
          <p:cNvSpPr>
            <a:spLocks noGrp="1" noRot="1" noChangeAspect="1" noChangeArrowheads="1"/>
          </p:cNvSpPr>
          <p:nvPr>
            <p:ph type="sldImg"/>
          </p:nvPr>
        </p:nvSpPr>
        <p:spPr>
          <a:solidFill>
            <a:srgbClr val="FFFFFF"/>
          </a:solidFill>
          <a:ln/>
        </p:spPr>
      </p:sp>
      <p:sp>
        <p:nvSpPr>
          <p:cNvPr id="18435"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50707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11651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4.png"/><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oleObject" Target="../embeddings/oleObject38.bin"/><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xml"/><Relationship Id="rId7" Type="http://schemas.openxmlformats.org/officeDocument/2006/relationships/image" Target="../media/image42.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42.bin"/><Relationship Id="rId5" Type="http://schemas.openxmlformats.org/officeDocument/2006/relationships/image" Target="../media/image41.emf"/><Relationship Id="rId4" Type="http://schemas.openxmlformats.org/officeDocument/2006/relationships/oleObject" Target="../embeddings/oleObject41.bin"/><Relationship Id="rId9" Type="http://schemas.openxmlformats.org/officeDocument/2006/relationships/image" Target="../media/image4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3.xml"/><Relationship Id="rId7" Type="http://schemas.openxmlformats.org/officeDocument/2006/relationships/image" Target="../media/image43.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45.bin"/><Relationship Id="rId5" Type="http://schemas.openxmlformats.org/officeDocument/2006/relationships/image" Target="../media/image44.emf"/><Relationship Id="rId4" Type="http://schemas.openxmlformats.org/officeDocument/2006/relationships/oleObject" Target="../embeddings/oleObject44.bin"/><Relationship Id="rId9"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0.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7.emf"/><Relationship Id="rId5" Type="http://schemas.openxmlformats.org/officeDocument/2006/relationships/oleObject" Target="../embeddings/oleObject48.bin"/><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4.xml"/><Relationship Id="rId7" Type="http://schemas.openxmlformats.org/officeDocument/2006/relationships/image" Target="../media/image52.e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51.bin"/><Relationship Id="rId11" Type="http://schemas.openxmlformats.org/officeDocument/2006/relationships/image" Target="../media/image54.emf"/><Relationship Id="rId5" Type="http://schemas.openxmlformats.org/officeDocument/2006/relationships/image" Target="../media/image51.e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3.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59.bin"/><Relationship Id="rId3" Type="http://schemas.openxmlformats.org/officeDocument/2006/relationships/notesSlide" Target="../notesSlides/notesSlide5.xml"/><Relationship Id="rId7" Type="http://schemas.openxmlformats.org/officeDocument/2006/relationships/image" Target="../media/image55.emf"/><Relationship Id="rId12" Type="http://schemas.openxmlformats.org/officeDocument/2006/relationships/oleObject" Target="../embeddings/oleObject58.bin"/><Relationship Id="rId2" Type="http://schemas.openxmlformats.org/officeDocument/2006/relationships/slideLayout" Target="../slideLayouts/slideLayout1.xml"/><Relationship Id="rId16" Type="http://schemas.openxmlformats.org/officeDocument/2006/relationships/image" Target="../media/image58.emf"/><Relationship Id="rId1" Type="http://schemas.openxmlformats.org/officeDocument/2006/relationships/vmlDrawing" Target="../drawings/vmlDrawing11.vml"/><Relationship Id="rId6" Type="http://schemas.openxmlformats.org/officeDocument/2006/relationships/oleObject" Target="../embeddings/oleObject55.bin"/><Relationship Id="rId11" Type="http://schemas.openxmlformats.org/officeDocument/2006/relationships/image" Target="../media/image56.emf"/><Relationship Id="rId5" Type="http://schemas.openxmlformats.org/officeDocument/2006/relationships/image" Target="../media/image51.emf"/><Relationship Id="rId15" Type="http://schemas.openxmlformats.org/officeDocument/2006/relationships/oleObject" Target="../embeddings/oleObject60.bin"/><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54.emf"/><Relationship Id="rId14" Type="http://schemas.openxmlformats.org/officeDocument/2006/relationships/image" Target="../media/image57.emf"/></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emf"/><Relationship Id="rId5" Type="http://schemas.openxmlformats.org/officeDocument/2006/relationships/image" Target="../media/image52.emf"/><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67.png"/><Relationship Id="rId5" Type="http://schemas.openxmlformats.org/officeDocument/2006/relationships/image" Target="../media/image61.png"/><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60.png"/><Relationship Id="rId5" Type="http://schemas.openxmlformats.org/officeDocument/2006/relationships/image" Target="../media/image61.png"/><Relationship Id="rId4" Type="http://schemas.openxmlformats.org/officeDocument/2006/relationships/oleObject" Target="../embeddings/oleObject62.bin"/></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oleObject" Target="../embeddings/oleObject68.bin"/><Relationship Id="rId18" Type="http://schemas.openxmlformats.org/officeDocument/2006/relationships/oleObject" Target="../embeddings/oleObject71.bin"/><Relationship Id="rId3" Type="http://schemas.openxmlformats.org/officeDocument/2006/relationships/oleObject" Target="../embeddings/oleObject63.bin"/><Relationship Id="rId21" Type="http://schemas.openxmlformats.org/officeDocument/2006/relationships/image" Target="../media/image71.emf"/><Relationship Id="rId7" Type="http://schemas.openxmlformats.org/officeDocument/2006/relationships/oleObject" Target="../embeddings/oleObject65.bin"/><Relationship Id="rId12" Type="http://schemas.openxmlformats.org/officeDocument/2006/relationships/image" Target="../media/image67.emf"/><Relationship Id="rId17" Type="http://schemas.openxmlformats.org/officeDocument/2006/relationships/image" Target="../media/image69.emf"/><Relationship Id="rId2" Type="http://schemas.openxmlformats.org/officeDocument/2006/relationships/slideLayout" Target="../slideLayouts/slideLayout2.xml"/><Relationship Id="rId16" Type="http://schemas.openxmlformats.org/officeDocument/2006/relationships/oleObject" Target="../embeddings/oleObject70.bin"/><Relationship Id="rId20" Type="http://schemas.openxmlformats.org/officeDocument/2006/relationships/oleObject" Target="../embeddings/oleObject72.bin"/><Relationship Id="rId1" Type="http://schemas.openxmlformats.org/officeDocument/2006/relationships/vmlDrawing" Target="../drawings/vmlDrawing15.vml"/><Relationship Id="rId6" Type="http://schemas.openxmlformats.org/officeDocument/2006/relationships/image" Target="../media/image64.emf"/><Relationship Id="rId11" Type="http://schemas.openxmlformats.org/officeDocument/2006/relationships/oleObject" Target="../embeddings/oleObject67.bin"/><Relationship Id="rId24" Type="http://schemas.openxmlformats.org/officeDocument/2006/relationships/image" Target="../media/image72.emf"/><Relationship Id="rId5" Type="http://schemas.openxmlformats.org/officeDocument/2006/relationships/oleObject" Target="../embeddings/oleObject64.bin"/><Relationship Id="rId15" Type="http://schemas.openxmlformats.org/officeDocument/2006/relationships/oleObject" Target="../embeddings/oleObject69.bin"/><Relationship Id="rId23" Type="http://schemas.openxmlformats.org/officeDocument/2006/relationships/oleObject" Target="../embeddings/oleObject74.bin"/><Relationship Id="rId10" Type="http://schemas.openxmlformats.org/officeDocument/2006/relationships/image" Target="../media/image66.emf"/><Relationship Id="rId19" Type="http://schemas.openxmlformats.org/officeDocument/2006/relationships/image" Target="../media/image70.emf"/><Relationship Id="rId4" Type="http://schemas.openxmlformats.org/officeDocument/2006/relationships/image" Target="../media/image63.emf"/><Relationship Id="rId9" Type="http://schemas.openxmlformats.org/officeDocument/2006/relationships/oleObject" Target="../embeddings/oleObject66.bin"/><Relationship Id="rId14" Type="http://schemas.openxmlformats.org/officeDocument/2006/relationships/image" Target="../media/image68.emf"/><Relationship Id="rId22" Type="http://schemas.openxmlformats.org/officeDocument/2006/relationships/oleObject" Target="../embeddings/oleObject73.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oleObject" Target="../embeddings/oleObject3.bin"/><Relationship Id="rId21" Type="http://schemas.openxmlformats.org/officeDocument/2006/relationships/image" Target="../media/image11.png"/><Relationship Id="rId7" Type="http://schemas.openxmlformats.org/officeDocument/2006/relationships/oleObject" Target="../embeddings/oleObject5.bin"/><Relationship Id="rId12" Type="http://schemas.openxmlformats.org/officeDocument/2006/relationships/oleObject" Target="../embeddings/oleObject8.bin"/><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slideLayout" Target="../slideLayouts/slideLayout1.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image" Target="../media/image4.png"/><Relationship Id="rId11" Type="http://schemas.openxmlformats.org/officeDocument/2006/relationships/image" Target="../media/image6.png"/><Relationship Id="rId24" Type="http://schemas.openxmlformats.org/officeDocument/2006/relationships/oleObject" Target="../embeddings/oleObject14.bin"/><Relationship Id="rId5" Type="http://schemas.openxmlformats.org/officeDocument/2006/relationships/oleObject" Target="../embeddings/oleObject4.bin"/><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oleObject" Target="../embeddings/oleObject7.bin"/><Relationship Id="rId19"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oleObject" Target="../embeddings/oleObject6.bin"/><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oleObject" Target="../embeddings/oleObject17.bin"/><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24.bin"/><Relationship Id="rId18" Type="http://schemas.openxmlformats.org/officeDocument/2006/relationships/image" Target="../media/image22.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19.e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21.emf"/><Relationship Id="rId1" Type="http://schemas.openxmlformats.org/officeDocument/2006/relationships/vmlDrawing" Target="../drawings/vmlDrawing4.vml"/><Relationship Id="rId6" Type="http://schemas.openxmlformats.org/officeDocument/2006/relationships/image" Target="../media/image16.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22.bin"/><Relationship Id="rId1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32.bin"/><Relationship Id="rId18" Type="http://schemas.openxmlformats.org/officeDocument/2006/relationships/image" Target="../media/image30.e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27.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5.vml"/><Relationship Id="rId6" Type="http://schemas.openxmlformats.org/officeDocument/2006/relationships/image" Target="../media/image24.e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30.bin"/><Relationship Id="rId14"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
        <p:nvSpPr>
          <p:cNvPr id="5" name="Content Placeholder 4"/>
          <p:cNvSpPr>
            <a:spLocks noGrp="1"/>
          </p:cNvSpPr>
          <p:nvPr>
            <p:ph idx="1"/>
          </p:nvPr>
        </p:nvSpPr>
        <p:spPr>
          <a:xfrm>
            <a:off x="301083" y="1417638"/>
            <a:ext cx="8385717" cy="4525963"/>
          </a:xfrm>
        </p:spPr>
        <p:txBody>
          <a:bodyPr>
            <a:normAutofit lnSpcReduction="10000"/>
          </a:bodyPr>
          <a:lstStyle/>
          <a:p>
            <a:pPr lvl="1"/>
            <a:r>
              <a:rPr lang="en-US" dirty="0">
                <a:sym typeface="Wingdings"/>
              </a:rPr>
              <a:t>This unit’s assessment will be a bit different </a:t>
            </a:r>
            <a:r>
              <a:rPr lang="mr-IN" dirty="0">
                <a:sym typeface="Wingdings"/>
              </a:rPr>
              <a:t>–</a:t>
            </a:r>
            <a:r>
              <a:rPr lang="en-US" dirty="0">
                <a:sym typeface="Wingdings"/>
              </a:rPr>
              <a:t> we’ll be having 10 minute </a:t>
            </a:r>
            <a:r>
              <a:rPr lang="en-US" b="1" dirty="0">
                <a:sym typeface="Wingdings"/>
              </a:rPr>
              <a:t>quizzes</a:t>
            </a:r>
            <a:r>
              <a:rPr lang="en-US" dirty="0">
                <a:sym typeface="Wingdings"/>
              </a:rPr>
              <a:t> every other class (or so), each worth ~20 points.  These quizzes will be based on </a:t>
            </a:r>
            <a:r>
              <a:rPr lang="en-US" u="sng" dirty="0">
                <a:sym typeface="Wingdings"/>
              </a:rPr>
              <a:t>what we do in class</a:t>
            </a:r>
            <a:r>
              <a:rPr lang="en-US" dirty="0">
                <a:sym typeface="Wingdings"/>
              </a:rPr>
              <a:t>, so it’s important that you (a) stay engaged and use class time wisely; (b) take close notes and review a little each night; and </a:t>
            </a:r>
            <a:r>
              <a:rPr lang="mr-IN" dirty="0">
                <a:sym typeface="Wingdings"/>
              </a:rPr>
              <a:t>(</a:t>
            </a:r>
            <a:r>
              <a:rPr lang="en-US" dirty="0">
                <a:sym typeface="Wingdings"/>
              </a:rPr>
              <a:t>c</a:t>
            </a:r>
            <a:r>
              <a:rPr lang="mr-IN" dirty="0">
                <a:sym typeface="Wingdings"/>
              </a:rPr>
              <a:t>)</a:t>
            </a:r>
            <a:r>
              <a:rPr lang="de-DE" dirty="0">
                <a:sym typeface="Wingdings"/>
              </a:rPr>
              <a:t> </a:t>
            </a:r>
            <a:r>
              <a:rPr lang="de-DE" dirty="0" err="1">
                <a:sym typeface="Wingdings"/>
              </a:rPr>
              <a:t>ask</a:t>
            </a:r>
            <a:r>
              <a:rPr lang="de-DE" dirty="0">
                <a:sym typeface="Wingdings"/>
              </a:rPr>
              <a:t> </a:t>
            </a:r>
            <a:r>
              <a:rPr lang="de-DE" dirty="0" err="1">
                <a:sym typeface="Wingdings"/>
              </a:rPr>
              <a:t>questions</a:t>
            </a:r>
            <a:r>
              <a:rPr lang="de-DE" dirty="0">
                <a:sym typeface="Wingdings"/>
              </a:rPr>
              <a:t> </a:t>
            </a:r>
            <a:r>
              <a:rPr lang="de-DE" dirty="0" err="1">
                <a:sym typeface="Wingdings"/>
              </a:rPr>
              <a:t>early</a:t>
            </a:r>
            <a:r>
              <a:rPr lang="de-DE" dirty="0">
                <a:sym typeface="Wingdings"/>
              </a:rPr>
              <a:t> </a:t>
            </a:r>
            <a:r>
              <a:rPr lang="de-DE" dirty="0" err="1">
                <a:sym typeface="Wingdings"/>
              </a:rPr>
              <a:t>and</a:t>
            </a:r>
            <a:r>
              <a:rPr lang="de-DE" dirty="0">
                <a:sym typeface="Wingdings"/>
              </a:rPr>
              <a:t> </a:t>
            </a:r>
            <a:r>
              <a:rPr lang="de-DE" dirty="0" err="1">
                <a:sym typeface="Wingdings"/>
              </a:rPr>
              <a:t>often</a:t>
            </a:r>
            <a:r>
              <a:rPr lang="de-DE" dirty="0">
                <a:sym typeface="Wingdings"/>
              </a:rPr>
              <a:t>.</a:t>
            </a:r>
          </a:p>
          <a:p>
            <a:pPr lvl="1"/>
            <a:endParaRPr lang="de-DE" dirty="0">
              <a:sym typeface="Wingdings"/>
            </a:endParaRPr>
          </a:p>
          <a:p>
            <a:pPr lvl="1"/>
            <a:r>
              <a:rPr lang="de-DE" dirty="0">
                <a:sym typeface="Wingdings"/>
              </a:rPr>
              <a:t>The </a:t>
            </a:r>
            <a:r>
              <a:rPr lang="de-DE" dirty="0" err="1">
                <a:sym typeface="Wingdings"/>
              </a:rPr>
              <a:t>first</a:t>
            </a:r>
            <a:r>
              <a:rPr lang="de-DE" dirty="0">
                <a:sym typeface="Wingdings"/>
              </a:rPr>
              <a:t> </a:t>
            </a:r>
            <a:r>
              <a:rPr lang="de-DE" dirty="0" err="1">
                <a:sym typeface="Wingdings"/>
              </a:rPr>
              <a:t>quiz</a:t>
            </a:r>
            <a:r>
              <a:rPr lang="de-DE" dirty="0">
                <a:sym typeface="Wingdings"/>
              </a:rPr>
              <a:t> will </a:t>
            </a:r>
            <a:r>
              <a:rPr lang="de-DE" dirty="0" err="1">
                <a:sym typeface="Wingdings"/>
              </a:rPr>
              <a:t>be</a:t>
            </a:r>
            <a:r>
              <a:rPr lang="de-DE" dirty="0">
                <a:sym typeface="Wingdings"/>
              </a:rPr>
              <a:t> ??? </a:t>
            </a:r>
            <a:r>
              <a:rPr lang="de-DE" dirty="0" err="1">
                <a:sym typeface="Wingdings"/>
              </a:rPr>
              <a:t>and</a:t>
            </a:r>
            <a:r>
              <a:rPr lang="de-DE" dirty="0">
                <a:sym typeface="Wingdings"/>
              </a:rPr>
              <a:t> will </a:t>
            </a:r>
            <a:r>
              <a:rPr lang="de-DE" dirty="0" err="1">
                <a:sym typeface="Wingdings"/>
              </a:rPr>
              <a:t>cover</a:t>
            </a:r>
            <a:r>
              <a:rPr lang="de-DE" dirty="0">
                <a:sym typeface="Wingdings"/>
              </a:rPr>
              <a:t> </a:t>
            </a:r>
            <a:r>
              <a:rPr lang="de-DE" dirty="0" err="1">
                <a:sym typeface="Wingdings"/>
              </a:rPr>
              <a:t>what</a:t>
            </a:r>
            <a:r>
              <a:rPr lang="de-DE" dirty="0">
                <a:sym typeface="Wingdings"/>
              </a:rPr>
              <a:t> </a:t>
            </a:r>
            <a:r>
              <a:rPr lang="de-DE" dirty="0" err="1">
                <a:sym typeface="Wingdings"/>
              </a:rPr>
              <a:t>we</a:t>
            </a:r>
            <a:r>
              <a:rPr lang="de-DE" dirty="0">
                <a:sym typeface="Wingdings"/>
              </a:rPr>
              <a:t> do </a:t>
            </a:r>
            <a:r>
              <a:rPr lang="de-DE" dirty="0" err="1">
                <a:sym typeface="Wingdings"/>
              </a:rPr>
              <a:t>today</a:t>
            </a:r>
            <a:r>
              <a:rPr lang="de-DE" dirty="0">
                <a:sym typeface="Wingdings"/>
              </a:rPr>
              <a:t> </a:t>
            </a:r>
            <a:r>
              <a:rPr lang="de-DE" dirty="0" err="1">
                <a:sym typeface="Wingdings"/>
              </a:rPr>
              <a:t>and</a:t>
            </a:r>
            <a:r>
              <a:rPr lang="de-DE" dirty="0">
                <a:sym typeface="Wingdings"/>
              </a:rPr>
              <a:t> </a:t>
            </a:r>
            <a:r>
              <a:rPr lang="de-DE" dirty="0" err="1">
                <a:sym typeface="Wingdings"/>
              </a:rPr>
              <a:t>most</a:t>
            </a:r>
            <a:r>
              <a:rPr lang="de-DE" dirty="0">
                <a:sym typeface="Wingdings"/>
              </a:rPr>
              <a:t> </a:t>
            </a:r>
            <a:r>
              <a:rPr lang="de-DE" dirty="0" err="1">
                <a:sym typeface="Wingdings"/>
              </a:rPr>
              <a:t>of</a:t>
            </a:r>
            <a:r>
              <a:rPr lang="de-DE" dirty="0">
                <a:sym typeface="Wingdings"/>
              </a:rPr>
              <a:t> </a:t>
            </a:r>
            <a:r>
              <a:rPr lang="de-DE" dirty="0" err="1">
                <a:sym typeface="Wingdings"/>
              </a:rPr>
              <a:t>tomorrow</a:t>
            </a:r>
            <a:r>
              <a:rPr lang="de-DE" dirty="0">
                <a:sym typeface="Wingdings"/>
              </a:rPr>
              <a:t> (</a:t>
            </a:r>
            <a:r>
              <a:rPr lang="de-DE" dirty="0" err="1">
                <a:sym typeface="Wingdings"/>
              </a:rPr>
              <a:t>rotational</a:t>
            </a:r>
            <a:r>
              <a:rPr lang="de-DE" dirty="0">
                <a:sym typeface="Wingdings"/>
              </a:rPr>
              <a:t> </a:t>
            </a:r>
            <a:r>
              <a:rPr lang="de-DE" dirty="0" err="1">
                <a:sym typeface="Wingdings"/>
              </a:rPr>
              <a:t>definitions</a:t>
            </a:r>
            <a:r>
              <a:rPr lang="de-DE" dirty="0">
                <a:sym typeface="Wingdings"/>
              </a:rPr>
              <a:t> </a:t>
            </a:r>
            <a:r>
              <a:rPr lang="de-DE" dirty="0" err="1">
                <a:sym typeface="Wingdings"/>
              </a:rPr>
              <a:t>and</a:t>
            </a:r>
            <a:r>
              <a:rPr lang="de-DE" dirty="0">
                <a:sym typeface="Wingdings"/>
              </a:rPr>
              <a:t> </a:t>
            </a:r>
            <a:r>
              <a:rPr lang="de-DE" dirty="0" err="1">
                <a:sym typeface="Wingdings"/>
              </a:rPr>
              <a:t>rotational</a:t>
            </a:r>
            <a:r>
              <a:rPr lang="de-DE" dirty="0">
                <a:sym typeface="Wingdings"/>
              </a:rPr>
              <a:t> </a:t>
            </a:r>
            <a:r>
              <a:rPr lang="de-DE" dirty="0" err="1">
                <a:sym typeface="Wingdings"/>
              </a:rPr>
              <a:t>kinematics</a:t>
            </a:r>
            <a:r>
              <a:rPr lang="de-DE" dirty="0">
                <a:sym typeface="Wingdings"/>
              </a:rPr>
              <a:t>, </a:t>
            </a:r>
            <a:r>
              <a:rPr lang="de-DE" dirty="0" err="1">
                <a:sym typeface="Wingdings"/>
              </a:rPr>
              <a:t>mayyyyybe</a:t>
            </a:r>
            <a:r>
              <a:rPr lang="de-DE" dirty="0">
                <a:sym typeface="Wingdings"/>
              </a:rPr>
              <a:t> a </a:t>
            </a:r>
            <a:r>
              <a:rPr lang="de-DE" dirty="0" err="1">
                <a:sym typeface="Wingdings"/>
              </a:rPr>
              <a:t>little</a:t>
            </a:r>
            <a:r>
              <a:rPr lang="de-DE" dirty="0">
                <a:sym typeface="Wingdings"/>
              </a:rPr>
              <a:t> </a:t>
            </a:r>
            <a:r>
              <a:rPr lang="de-DE" dirty="0" err="1">
                <a:sym typeface="Wingdings"/>
              </a:rPr>
              <a:t>bit</a:t>
            </a:r>
            <a:r>
              <a:rPr lang="de-DE" dirty="0">
                <a:sym typeface="Wingdings"/>
              </a:rPr>
              <a:t> </a:t>
            </a:r>
            <a:r>
              <a:rPr lang="de-DE" dirty="0" err="1">
                <a:sym typeface="Wingdings"/>
              </a:rPr>
              <a:t>about</a:t>
            </a:r>
            <a:r>
              <a:rPr lang="de-DE" dirty="0">
                <a:sym typeface="Wingdings"/>
              </a:rPr>
              <a:t> </a:t>
            </a:r>
            <a:r>
              <a:rPr lang="de-DE" dirty="0" err="1">
                <a:sym typeface="Wingdings"/>
              </a:rPr>
              <a:t>torque</a:t>
            </a:r>
            <a:r>
              <a:rPr lang="de-DE" dirty="0">
                <a:sym typeface="Wingdings"/>
              </a:rPr>
              <a:t>). </a:t>
            </a:r>
          </a:p>
          <a:p>
            <a:pPr lvl="1"/>
            <a:endParaRPr lang="de-DE" dirty="0">
              <a:sym typeface="Wingdings"/>
            </a:endParaRPr>
          </a:p>
          <a:p>
            <a:pPr lvl="1"/>
            <a:r>
              <a:rPr lang="de-DE" dirty="0" err="1">
                <a:sym typeface="Wingdings"/>
              </a:rPr>
              <a:t>We</a:t>
            </a:r>
            <a:r>
              <a:rPr lang="de-DE" dirty="0">
                <a:sym typeface="Wingdings"/>
              </a:rPr>
              <a:t> will </a:t>
            </a:r>
            <a:r>
              <a:rPr lang="de-DE" dirty="0" err="1">
                <a:sym typeface="Wingdings"/>
              </a:rPr>
              <a:t>take</a:t>
            </a:r>
            <a:r>
              <a:rPr lang="de-DE" dirty="0">
                <a:sym typeface="Wingdings"/>
              </a:rPr>
              <a:t> a </a:t>
            </a:r>
            <a:r>
              <a:rPr lang="de-DE" dirty="0" err="1">
                <a:sym typeface="Wingdings"/>
              </a:rPr>
              <a:t>test</a:t>
            </a:r>
            <a:r>
              <a:rPr lang="de-DE" dirty="0">
                <a:sym typeface="Wingdings"/>
              </a:rPr>
              <a:t> at </a:t>
            </a:r>
            <a:r>
              <a:rPr lang="de-DE" dirty="0" err="1">
                <a:sym typeface="Wingdings"/>
              </a:rPr>
              <a:t>the</a:t>
            </a:r>
            <a:r>
              <a:rPr lang="de-DE" dirty="0">
                <a:sym typeface="Wingdings"/>
              </a:rPr>
              <a:t> end </a:t>
            </a:r>
            <a:r>
              <a:rPr lang="de-DE" dirty="0" err="1">
                <a:sym typeface="Wingdings"/>
              </a:rPr>
              <a:t>of</a:t>
            </a:r>
            <a:r>
              <a:rPr lang="de-DE" dirty="0">
                <a:sym typeface="Wingdings"/>
              </a:rPr>
              <a:t> </a:t>
            </a:r>
            <a:r>
              <a:rPr lang="de-DE" dirty="0" err="1">
                <a:sym typeface="Wingdings"/>
              </a:rPr>
              <a:t>the</a:t>
            </a:r>
            <a:r>
              <a:rPr lang="de-DE" dirty="0">
                <a:sym typeface="Wingdings"/>
              </a:rPr>
              <a:t> </a:t>
            </a:r>
            <a:r>
              <a:rPr lang="de-DE" dirty="0" err="1">
                <a:sym typeface="Wingdings"/>
              </a:rPr>
              <a:t>unit</a:t>
            </a:r>
            <a:r>
              <a:rPr lang="de-DE" dirty="0">
                <a:sym typeface="Wingdings"/>
              </a:rPr>
              <a:t>, but </a:t>
            </a:r>
            <a:r>
              <a:rPr lang="de-DE" dirty="0" err="1">
                <a:sym typeface="Wingdings"/>
              </a:rPr>
              <a:t>it</a:t>
            </a:r>
            <a:r>
              <a:rPr lang="de-DE" dirty="0">
                <a:sym typeface="Wingdings"/>
              </a:rPr>
              <a:t> will </a:t>
            </a:r>
            <a:r>
              <a:rPr lang="de-DE" dirty="0" err="1">
                <a:sym typeface="Wingdings"/>
              </a:rPr>
              <a:t>be</a:t>
            </a:r>
            <a:r>
              <a:rPr lang="de-DE" dirty="0">
                <a:sym typeface="Wingdings"/>
              </a:rPr>
              <a:t> </a:t>
            </a:r>
            <a:r>
              <a:rPr lang="de-DE" dirty="0" err="1">
                <a:sym typeface="Wingdings"/>
              </a:rPr>
              <a:t>scored</a:t>
            </a:r>
            <a:r>
              <a:rPr lang="de-DE" dirty="0">
                <a:sym typeface="Wingdings"/>
              </a:rPr>
              <a:t> a </a:t>
            </a:r>
            <a:r>
              <a:rPr lang="de-DE" dirty="0" err="1">
                <a:sym typeface="Wingdings"/>
              </a:rPr>
              <a:t>little</a:t>
            </a:r>
            <a:r>
              <a:rPr lang="de-DE" dirty="0">
                <a:sym typeface="Wingdings"/>
              </a:rPr>
              <a:t> </a:t>
            </a:r>
            <a:r>
              <a:rPr lang="de-DE" dirty="0" err="1">
                <a:sym typeface="Wingdings"/>
              </a:rPr>
              <a:t>differently</a:t>
            </a:r>
            <a:r>
              <a:rPr lang="de-DE" dirty="0">
                <a:sym typeface="Wingdings"/>
              </a:rPr>
              <a:t>. More on </a:t>
            </a:r>
            <a:r>
              <a:rPr lang="de-DE" dirty="0" err="1">
                <a:sym typeface="Wingdings"/>
              </a:rPr>
              <a:t>that</a:t>
            </a:r>
            <a:r>
              <a:rPr lang="de-DE" dirty="0">
                <a:sym typeface="Wingdings"/>
              </a:rPr>
              <a:t> </a:t>
            </a:r>
            <a:r>
              <a:rPr lang="de-DE" dirty="0" err="1">
                <a:sym typeface="Wingdings"/>
              </a:rPr>
              <a:t>later</a:t>
            </a:r>
            <a:r>
              <a:rPr lang="de-DE" dirty="0">
                <a:sym typeface="Wingdings"/>
              </a:rPr>
              <a:t>. </a:t>
            </a:r>
            <a:r>
              <a:rPr lang="de-DE" dirty="0" err="1">
                <a:sym typeface="Wingdings"/>
              </a:rPr>
              <a:t>No</a:t>
            </a:r>
            <a:r>
              <a:rPr lang="de-DE" dirty="0">
                <a:sym typeface="Wingdings"/>
              </a:rPr>
              <a:t> </a:t>
            </a:r>
            <a:r>
              <a:rPr lang="de-DE" dirty="0" err="1">
                <a:sym typeface="Wingdings"/>
              </a:rPr>
              <a:t>official</a:t>
            </a:r>
            <a:r>
              <a:rPr lang="de-DE" dirty="0">
                <a:sym typeface="Wingdings"/>
              </a:rPr>
              <a:t> </a:t>
            </a:r>
            <a:r>
              <a:rPr lang="de-DE" dirty="0" err="1">
                <a:sym typeface="Wingdings"/>
              </a:rPr>
              <a:t>homework</a:t>
            </a:r>
            <a:r>
              <a:rPr lang="de-DE" dirty="0">
                <a:sym typeface="Wingdings"/>
              </a:rPr>
              <a:t> (</a:t>
            </a:r>
            <a:r>
              <a:rPr lang="de-DE" dirty="0" err="1">
                <a:sym typeface="Wingdings"/>
              </a:rPr>
              <a:t>to</a:t>
            </a:r>
            <a:r>
              <a:rPr lang="de-DE" dirty="0">
                <a:sym typeface="Wingdings"/>
              </a:rPr>
              <a:t> turn in) </a:t>
            </a:r>
            <a:r>
              <a:rPr lang="de-DE" dirty="0" err="1">
                <a:sym typeface="Wingdings"/>
              </a:rPr>
              <a:t>this</a:t>
            </a:r>
            <a:r>
              <a:rPr lang="de-DE" dirty="0">
                <a:sym typeface="Wingdings"/>
              </a:rPr>
              <a:t> </a:t>
            </a:r>
            <a:r>
              <a:rPr lang="de-DE" dirty="0" err="1">
                <a:sym typeface="Wingdings"/>
              </a:rPr>
              <a:t>unit</a:t>
            </a:r>
            <a:r>
              <a:rPr lang="de-DE" dirty="0">
                <a:sym typeface="Wingdings"/>
              </a:rPr>
              <a:t>, </a:t>
            </a:r>
            <a:r>
              <a:rPr lang="de-DE" dirty="0" err="1">
                <a:sym typeface="Wingdings"/>
              </a:rPr>
              <a:t>because</a:t>
            </a:r>
            <a:r>
              <a:rPr lang="de-DE" dirty="0">
                <a:sym typeface="Wingdings"/>
              </a:rPr>
              <a:t> </a:t>
            </a:r>
            <a:r>
              <a:rPr lang="de-DE" dirty="0" err="1">
                <a:sym typeface="Wingdings"/>
              </a:rPr>
              <a:t>you‘ll</a:t>
            </a:r>
            <a:r>
              <a:rPr lang="de-DE" dirty="0">
                <a:sym typeface="Wingdings"/>
              </a:rPr>
              <a:t> </a:t>
            </a:r>
            <a:r>
              <a:rPr lang="de-DE" dirty="0" err="1">
                <a:sym typeface="Wingdings"/>
              </a:rPr>
              <a:t>need</a:t>
            </a:r>
            <a:r>
              <a:rPr lang="de-DE" dirty="0">
                <a:sym typeface="Wingdings"/>
              </a:rPr>
              <a:t> </a:t>
            </a:r>
            <a:r>
              <a:rPr lang="de-DE" dirty="0" err="1">
                <a:sym typeface="Wingdings"/>
              </a:rPr>
              <a:t>to</a:t>
            </a:r>
            <a:r>
              <a:rPr lang="de-DE" dirty="0">
                <a:sym typeface="Wingdings"/>
              </a:rPr>
              <a:t> </a:t>
            </a:r>
            <a:r>
              <a:rPr lang="de-DE" dirty="0" err="1">
                <a:sym typeface="Wingdings"/>
              </a:rPr>
              <a:t>be</a:t>
            </a:r>
            <a:r>
              <a:rPr lang="de-DE" dirty="0">
                <a:sym typeface="Wingdings"/>
              </a:rPr>
              <a:t> </a:t>
            </a:r>
            <a:r>
              <a:rPr lang="de-DE" dirty="0" err="1">
                <a:sym typeface="Wingdings"/>
              </a:rPr>
              <a:t>doing</a:t>
            </a:r>
            <a:r>
              <a:rPr lang="de-DE" dirty="0">
                <a:sym typeface="Wingdings"/>
              </a:rPr>
              <a:t> a </a:t>
            </a:r>
            <a:r>
              <a:rPr lang="de-DE" dirty="0" err="1">
                <a:sym typeface="Wingdings"/>
              </a:rPr>
              <a:t>little</a:t>
            </a:r>
            <a:r>
              <a:rPr lang="de-DE" dirty="0">
                <a:sym typeface="Wingdings"/>
              </a:rPr>
              <a:t> </a:t>
            </a:r>
            <a:r>
              <a:rPr lang="de-DE" dirty="0" err="1">
                <a:sym typeface="Wingdings"/>
              </a:rPr>
              <a:t>reviewing</a:t>
            </a:r>
            <a:r>
              <a:rPr lang="de-DE" dirty="0">
                <a:sym typeface="Wingdings"/>
              </a:rPr>
              <a:t> in </a:t>
            </a:r>
            <a:r>
              <a:rPr lang="de-DE" dirty="0" err="1">
                <a:sym typeface="Wingdings"/>
              </a:rPr>
              <a:t>between</a:t>
            </a:r>
            <a:r>
              <a:rPr lang="de-DE" dirty="0">
                <a:sym typeface="Wingdings"/>
              </a:rPr>
              <a:t> </a:t>
            </a:r>
            <a:r>
              <a:rPr lang="de-DE" dirty="0" err="1">
                <a:sym typeface="Wingdings"/>
              </a:rPr>
              <a:t>quizzes</a:t>
            </a:r>
            <a:r>
              <a:rPr lang="de-DE" dirty="0">
                <a:sym typeface="Wingdings"/>
              </a:rPr>
              <a:t> </a:t>
            </a:r>
            <a:r>
              <a:rPr lang="de-DE" dirty="0" err="1">
                <a:sym typeface="Wingdings"/>
              </a:rPr>
              <a:t>anyways</a:t>
            </a:r>
            <a:r>
              <a:rPr lang="de-DE" dirty="0">
                <a:sym typeface="Wingdings"/>
              </a:rPr>
              <a:t>.</a:t>
            </a:r>
            <a:endParaRPr lang="en-US" dirty="0">
              <a:sym typeface="Wingdings"/>
            </a:endParaRPr>
          </a:p>
        </p:txBody>
      </p:sp>
    </p:spTree>
    <p:extLst>
      <p:ext uri="{BB962C8B-B14F-4D97-AF65-F5344CB8AC3E}">
        <p14:creationId xmlns:p14="http://schemas.microsoft.com/office/powerpoint/2010/main" val="317723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48708" y="4992085"/>
            <a:ext cx="968587" cy="46166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Position: 𝛥x vs.</a:t>
            </a:r>
            <a:r>
              <a:rPr lang="el-GR" b="1" dirty="0"/>
              <a:t> </a:t>
            </a:r>
            <a:r>
              <a:rPr lang="en-US" dirty="0"/>
              <a:t>𝛥</a:t>
            </a:r>
            <a:r>
              <a:rPr lang="el-GR" b="1" dirty="0"/>
              <a:t>θ</a:t>
            </a:r>
            <a:r>
              <a:rPr lang="en-US" dirty="0"/>
              <a:t> </a:t>
            </a:r>
          </a:p>
        </p:txBody>
      </p:sp>
      <p:pic>
        <p:nvPicPr>
          <p:cNvPr id="27" name="Picture 26"/>
          <p:cNvPicPr>
            <a:picLocks noChangeAspect="1"/>
          </p:cNvPicPr>
          <p:nvPr/>
        </p:nvPicPr>
        <p:blipFill rotWithShape="1">
          <a:blip r:embed="rId2"/>
          <a:srcRect r="49826"/>
          <a:stretch/>
        </p:blipFill>
        <p:spPr>
          <a:xfrm>
            <a:off x="5235097" y="1766773"/>
            <a:ext cx="3908903" cy="3505792"/>
          </a:xfrm>
          <a:prstGeom prst="rect">
            <a:avLst/>
          </a:prstGeom>
        </p:spPr>
      </p:pic>
      <p:sp>
        <p:nvSpPr>
          <p:cNvPr id="4" name="Rectangle 3"/>
          <p:cNvSpPr/>
          <p:nvPr/>
        </p:nvSpPr>
        <p:spPr>
          <a:xfrm>
            <a:off x="2395608" y="5747225"/>
            <a:ext cx="4937691" cy="646331"/>
          </a:xfrm>
          <a:prstGeom prst="rect">
            <a:avLst/>
          </a:prstGeom>
        </p:spPr>
        <p:txBody>
          <a:bodyPr wrap="square">
            <a:spAutoFit/>
          </a:bodyPr>
          <a:lstStyle/>
          <a:p>
            <a:pPr marL="0" lvl="1">
              <a:spcBef>
                <a:spcPts val="1200"/>
              </a:spcBef>
              <a:spcAft>
                <a:spcPts val="200"/>
              </a:spcAft>
              <a:buSzPct val="100000"/>
            </a:pPr>
            <a:r>
              <a:rPr lang="en-US" i="1"/>
              <a:t>This is </a:t>
            </a:r>
            <a:r>
              <a:rPr lang="en-US" i="1" u="sng"/>
              <a:t>not</a:t>
            </a:r>
            <a:r>
              <a:rPr lang="en-US" i="1"/>
              <a:t> a kinematic relationship! </a:t>
            </a:r>
            <a:r>
              <a:rPr lang="en-US" i="1" dirty="0"/>
              <a:t>This is a rotational definition and is true for any rotation.</a:t>
            </a:r>
          </a:p>
        </p:txBody>
      </p:sp>
      <p:sp>
        <p:nvSpPr>
          <p:cNvPr id="3" name="Content Placeholder 2"/>
          <p:cNvSpPr>
            <a:spLocks noGrp="1"/>
          </p:cNvSpPr>
          <p:nvPr>
            <p:ph idx="1"/>
          </p:nvPr>
        </p:nvSpPr>
        <p:spPr>
          <a:xfrm>
            <a:off x="137161" y="1298222"/>
            <a:ext cx="6645604" cy="1027289"/>
          </a:xfrm>
        </p:spPr>
        <p:txBody>
          <a:bodyPr>
            <a:normAutofit fontScale="92500" lnSpcReduction="10000"/>
          </a:bodyPr>
          <a:lstStyle/>
          <a:p>
            <a:r>
              <a:rPr lang="en-US" dirty="0"/>
              <a:t>Imagine a bike wheel. As the wheel turns through some angular displacement 𝛥</a:t>
            </a:r>
            <a:r>
              <a:rPr lang="el-GR" b="1" dirty="0"/>
              <a:t>θ</a:t>
            </a:r>
            <a:r>
              <a:rPr lang="en-US" b="1" dirty="0"/>
              <a:t> </a:t>
            </a:r>
            <a:r>
              <a:rPr lang="en-US" dirty="0"/>
              <a:t>, it will also travel across the ground in a translational fashion:</a:t>
            </a:r>
          </a:p>
        </p:txBody>
      </p:sp>
      <p:sp>
        <p:nvSpPr>
          <p:cNvPr id="24" name="Content Placeholder 2"/>
          <p:cNvSpPr txBox="1">
            <a:spLocks/>
          </p:cNvSpPr>
          <p:nvPr/>
        </p:nvSpPr>
        <p:spPr>
          <a:xfrm>
            <a:off x="429393" y="2441222"/>
            <a:ext cx="4937691" cy="350579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  The arc length </a:t>
            </a:r>
            <a:r>
              <a:rPr lang="en-US" b="1" i="1" dirty="0"/>
              <a:t>s</a:t>
            </a:r>
            <a:r>
              <a:rPr lang="en-US" dirty="0"/>
              <a:t> of the rotation is the same as the linear distance the wheel’s center of mass travels in the same amount of time.</a:t>
            </a:r>
          </a:p>
          <a:p>
            <a:r>
              <a:rPr lang="en-US" dirty="0"/>
              <a:t>  The larger the wheel radius, the greater the arc length for any given angular displacement. Thus:  </a:t>
            </a:r>
          </a:p>
          <a:p>
            <a:endParaRPr lang="en-US" dirty="0"/>
          </a:p>
        </p:txBody>
      </p:sp>
      <p:sp>
        <p:nvSpPr>
          <p:cNvPr id="25" name="TextBox 24"/>
          <p:cNvSpPr txBox="1"/>
          <p:nvPr/>
        </p:nvSpPr>
        <p:spPr>
          <a:xfrm>
            <a:off x="1107440" y="4960486"/>
            <a:ext cx="6929120" cy="461665"/>
          </a:xfrm>
          <a:prstGeom prst="rect">
            <a:avLst/>
          </a:prstGeom>
          <a:noFill/>
        </p:spPr>
        <p:txBody>
          <a:bodyPr wrap="square" rtlCol="0">
            <a:spAutoFit/>
          </a:bodyPr>
          <a:lstStyle/>
          <a:p>
            <a:r>
              <a:rPr lang="en-US" sz="2400" dirty="0">
                <a:latin typeface="Palatino Linotype" charset="0"/>
                <a:ea typeface="Palatino Linotype" charset="0"/>
                <a:cs typeface="Palatino Linotype" charset="0"/>
              </a:rPr>
              <a:t>s = r</a:t>
            </a:r>
            <a:r>
              <a:rPr lang="el-GR" sz="2400" dirty="0">
                <a:latin typeface="Palatino Linotype" charset="0"/>
                <a:ea typeface="Palatino Linotype" charset="0"/>
                <a:cs typeface="Palatino Linotype" charset="0"/>
              </a:rPr>
              <a:t> θ</a:t>
            </a:r>
            <a:r>
              <a:rPr lang="en-US" sz="2400" dirty="0">
                <a:latin typeface="Palatino Linotype" charset="0"/>
                <a:ea typeface="Palatino Linotype" charset="0"/>
                <a:cs typeface="Palatino Linotype" charset="0"/>
              </a:rPr>
              <a:t>   </a:t>
            </a:r>
            <a:r>
              <a:rPr lang="en-US" sz="1600" dirty="0">
                <a:latin typeface="Palatino Linotype" charset="0"/>
                <a:ea typeface="Palatino Linotype" charset="0"/>
                <a:cs typeface="Palatino Linotype" charset="0"/>
              </a:rPr>
              <a:t>(and s is also = to linear distance x traveled along the ground)</a:t>
            </a:r>
          </a:p>
        </p:txBody>
      </p:sp>
    </p:spTree>
    <p:extLst>
      <p:ext uri="{BB962C8B-B14F-4D97-AF65-F5344CB8AC3E}">
        <p14:creationId xmlns:p14="http://schemas.microsoft.com/office/powerpoint/2010/main" val="29316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1315" y="2785998"/>
            <a:ext cx="1196622" cy="5983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5419" y="1023139"/>
                <a:ext cx="8633162" cy="4525963"/>
              </a:xfrm>
            </p:spPr>
            <p:txBody>
              <a:bodyPr/>
              <a:lstStyle/>
              <a:p>
                <a:r>
                  <a:rPr lang="en-US" sz="2000" dirty="0"/>
                  <a:t>In translational motion, the rate of change of position is called velocity, in units of m/s.</a:t>
                </a:r>
              </a:p>
              <a:p>
                <a:r>
                  <a:rPr lang="en-US" sz="2000" dirty="0"/>
                  <a:t>In </a:t>
                </a:r>
                <a:r>
                  <a:rPr lang="en-US" sz="2000" b="1" dirty="0"/>
                  <a:t>rotational motion</a:t>
                </a:r>
                <a:r>
                  <a:rPr lang="en-US" sz="2000" dirty="0"/>
                  <a:t>, the rate of change of position (aka angular displacement) is the </a:t>
                </a:r>
                <a:r>
                  <a:rPr lang="en-US" sz="2000" b="1" dirty="0"/>
                  <a:t>angular velocity (𝛚)</a:t>
                </a:r>
                <a:r>
                  <a:rPr lang="en-US" sz="2000" dirty="0"/>
                  <a:t> measured in rad/sec.</a:t>
                </a:r>
              </a:p>
              <a:p>
                <a:pPr lvl="1"/>
                <a:r>
                  <a:rPr lang="en-US" sz="1800" dirty="0"/>
                  <a:t>It is NOT a double-u! It’s a Greek letter: omega.</a:t>
                </a:r>
              </a:p>
              <a:p>
                <a:r>
                  <a:rPr lang="en-US" sz="2000" dirty="0"/>
                  <a:t>  In equation form:  </a:t>
                </a:r>
                <a:r>
                  <a:rPr lang="en-US" b="1" i="1" dirty="0">
                    <a:latin typeface="Cambria Math" charset="0"/>
                    <a:ea typeface="Cambria Math" charset="0"/>
                    <a:cs typeface="Cambria Math" charset="0"/>
                  </a:rPr>
                  <a:t>	</a:t>
                </a:r>
                <a14:m>
                  <m:oMath xmlns:m="http://schemas.openxmlformats.org/officeDocument/2006/math">
                    <m:r>
                      <a:rPr lang="en-US" b="1" i="1" smtClean="0">
                        <a:latin typeface="Cambria Math" charset="0"/>
                        <a:ea typeface="Cambria Math" charset="0"/>
                        <a:cs typeface="Cambria Math" charset="0"/>
                      </a:rPr>
                      <m:t>𝝎</m:t>
                    </m:r>
                    <m:r>
                      <a:rPr lang="en-US" b="1" i="1" smtClean="0">
                        <a:latin typeface="Cambria Math" charset="0"/>
                        <a:ea typeface="Cambria Math" charset="0"/>
                        <a:cs typeface="Cambria Math" charset="0"/>
                      </a:rPr>
                      <m:t>=</m:t>
                    </m:r>
                    <m:f>
                      <m:fPr>
                        <m:ctrlPr>
                          <a:rPr lang="mr-IN" b="1" i="1" smtClean="0">
                            <a:latin typeface="Cambria Math" panose="02040503050406030204" pitchFamily="18" charset="0"/>
                            <a:ea typeface="Cambria Math" charset="0"/>
                            <a:cs typeface="Cambria Math" charset="0"/>
                          </a:rPr>
                        </m:ctrlPr>
                      </m:fPr>
                      <m:num>
                        <m:r>
                          <a:rPr lang="el-GR" b="1" i="1" smtClean="0">
                            <a:latin typeface="Cambria Math" charset="0"/>
                            <a:ea typeface="Cambria Math" charset="0"/>
                            <a:cs typeface="Cambria Math" charset="0"/>
                          </a:rPr>
                          <m:t>𝜟𝜽</m:t>
                        </m:r>
                      </m:num>
                      <m:den>
                        <m:r>
                          <a:rPr lang="el-GR" b="1" i="1" smtClean="0">
                            <a:latin typeface="Cambria Math" charset="0"/>
                            <a:ea typeface="Cambria Math" charset="0"/>
                            <a:cs typeface="Cambria Math" charset="0"/>
                          </a:rPr>
                          <m:t>𝜟</m:t>
                        </m:r>
                        <m:r>
                          <a:rPr lang="en-US" b="1" i="1" smtClean="0">
                            <a:latin typeface="Cambria Math" charset="0"/>
                            <a:ea typeface="Cambria Math" charset="0"/>
                            <a:cs typeface="Cambria Math" charset="0"/>
                          </a:rPr>
                          <m:t>𝒕</m:t>
                        </m:r>
                      </m:den>
                    </m:f>
                  </m:oMath>
                </a14:m>
                <a:r>
                  <a:rPr lang="en-US" b="1" dirty="0"/>
                  <a:t>      </a:t>
                </a:r>
                <a:r>
                  <a:rPr lang="en-US" sz="2000" dirty="0"/>
                  <a:t>(units are rad/sec)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5419" y="1023139"/>
                <a:ext cx="8633162" cy="4525963"/>
              </a:xfrm>
              <a:blipFill>
                <a:blip r:embed="rId2"/>
                <a:stretch>
                  <a:fillRect l="-587" t="-840" r="-88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Velocity</a:t>
            </a:r>
          </a:p>
        </p:txBody>
      </p:sp>
      <p:sp>
        <p:nvSpPr>
          <p:cNvPr id="6" name="Oval 5"/>
          <p:cNvSpPr/>
          <p:nvPr/>
        </p:nvSpPr>
        <p:spPr>
          <a:xfrm>
            <a:off x="1219200" y="4007555"/>
            <a:ext cx="2178755" cy="217875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2297290" y="4075289"/>
            <a:ext cx="423332" cy="987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a:off x="2853265" y="4518376"/>
            <a:ext cx="1" cy="1089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c 19"/>
          <p:cNvSpPr>
            <a:spLocks noChangeAspect="1"/>
          </p:cNvSpPr>
          <p:nvPr/>
        </p:nvSpPr>
        <p:spPr>
          <a:xfrm rot="1112252">
            <a:off x="2036979" y="4575053"/>
            <a:ext cx="731520" cy="73152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a:spLocks noChangeAspect="1"/>
          </p:cNvSpPr>
          <p:nvPr/>
        </p:nvSpPr>
        <p:spPr>
          <a:xfrm rot="826290">
            <a:off x="1899871" y="4323160"/>
            <a:ext cx="1188720" cy="1188720"/>
          </a:xfrm>
          <a:prstGeom prst="arc">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a:spLocks noChangeAspect="1"/>
          </p:cNvSpPr>
          <p:nvPr/>
        </p:nvSpPr>
        <p:spPr>
          <a:xfrm rot="826290">
            <a:off x="1765583" y="4117702"/>
            <a:ext cx="1554480" cy="1554480"/>
          </a:xfrm>
          <a:prstGeom prst="arc">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28" name="Straight Connector 27"/>
          <p:cNvCxnSpPr/>
          <p:nvPr/>
        </p:nvCxnSpPr>
        <p:spPr>
          <a:xfrm>
            <a:off x="2308577" y="5096932"/>
            <a:ext cx="4120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14220" y="5125153"/>
            <a:ext cx="77893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08574" y="5164663"/>
            <a:ext cx="108938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43079" y="4017779"/>
            <a:ext cx="5245502" cy="1754326"/>
          </a:xfrm>
          <a:prstGeom prst="rect">
            <a:avLst/>
          </a:prstGeom>
          <a:noFill/>
        </p:spPr>
        <p:txBody>
          <a:bodyPr wrap="square" rtlCol="0">
            <a:spAutoFit/>
          </a:bodyPr>
          <a:lstStyle/>
          <a:p>
            <a:r>
              <a:rPr lang="en-US" dirty="0">
                <a:latin typeface="Palatino Linotype" charset="0"/>
                <a:ea typeface="Palatino Linotype" charset="0"/>
                <a:cs typeface="Palatino Linotype" charset="0"/>
              </a:rPr>
              <a:t>Remember that any point along a line on the disk rotates through the same angular displacement in the same time. Thus, the angular velocity of any point must be the same!</a:t>
            </a:r>
          </a:p>
          <a:p>
            <a:r>
              <a:rPr lang="en-US" dirty="0">
                <a:latin typeface="Palatino Linotype" charset="0"/>
                <a:ea typeface="Palatino Linotype" charset="0"/>
                <a:cs typeface="Palatino Linotype" charset="0"/>
              </a:rPr>
              <a:t>--&gt; What does this mean about the </a:t>
            </a:r>
            <a:r>
              <a:rPr lang="en-US" u="sng" dirty="0">
                <a:latin typeface="Palatino Linotype" charset="0"/>
                <a:ea typeface="Palatino Linotype" charset="0"/>
                <a:cs typeface="Palatino Linotype" charset="0"/>
              </a:rPr>
              <a:t>translational</a:t>
            </a:r>
            <a:r>
              <a:rPr lang="en-US" dirty="0">
                <a:latin typeface="Palatino Linotype" charset="0"/>
                <a:ea typeface="Palatino Linotype" charset="0"/>
                <a:cs typeface="Palatino Linotype" charset="0"/>
              </a:rPr>
              <a:t> speed of each point?</a:t>
            </a:r>
          </a:p>
        </p:txBody>
      </p:sp>
    </p:spTree>
    <p:extLst>
      <p:ext uri="{BB962C8B-B14F-4D97-AF65-F5344CB8AC3E}">
        <p14:creationId xmlns:p14="http://schemas.microsoft.com/office/powerpoint/2010/main" val="42717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v vs.</a:t>
            </a:r>
            <a:r>
              <a:rPr lang="en-US" b="1" dirty="0"/>
              <a:t> </a:t>
            </a:r>
            <a:r>
              <a:rPr lang="en-US" dirty="0"/>
              <a:t>𝛚 </a:t>
            </a:r>
          </a:p>
        </p:txBody>
      </p:sp>
      <p:sp>
        <p:nvSpPr>
          <p:cNvPr id="3" name="Content Placeholder 2"/>
          <p:cNvSpPr>
            <a:spLocks noGrp="1"/>
          </p:cNvSpPr>
          <p:nvPr>
            <p:ph idx="1"/>
          </p:nvPr>
        </p:nvSpPr>
        <p:spPr>
          <a:xfrm>
            <a:off x="289933" y="1298222"/>
            <a:ext cx="8697950" cy="2569633"/>
          </a:xfrm>
        </p:spPr>
        <p:txBody>
          <a:bodyPr>
            <a:normAutofit/>
          </a:bodyPr>
          <a:lstStyle/>
          <a:p>
            <a:r>
              <a:rPr lang="en-US" sz="2000" dirty="0"/>
              <a:t>We know the angular velocity (𝛚) of any point on the disk must be equal. </a:t>
            </a:r>
          </a:p>
          <a:p>
            <a:r>
              <a:rPr lang="en-US" sz="2000" dirty="0"/>
              <a:t>The </a:t>
            </a:r>
            <a:r>
              <a:rPr lang="en-US" sz="2000" u="sng" dirty="0"/>
              <a:t>translational</a:t>
            </a:r>
            <a:r>
              <a:rPr lang="en-US" sz="2000" dirty="0"/>
              <a:t> velocity of each point, however, depends on its position relative to the axis of rotation (its radial distance).</a:t>
            </a:r>
          </a:p>
          <a:p>
            <a:r>
              <a:rPr lang="en-US" sz="2000" dirty="0"/>
              <a:t>This translational velocity is also known as the </a:t>
            </a:r>
            <a:r>
              <a:rPr lang="en-US" sz="2000" b="1" dirty="0"/>
              <a:t>tangential velocity</a:t>
            </a:r>
            <a:r>
              <a:rPr lang="en-US" sz="2000" dirty="0"/>
              <a:t>, because this vector is perpendicular to the rotation of the circle!</a:t>
            </a:r>
          </a:p>
        </p:txBody>
      </p:sp>
      <p:pic>
        <p:nvPicPr>
          <p:cNvPr id="4" name="Picture 3"/>
          <p:cNvPicPr>
            <a:picLocks noChangeAspect="1"/>
          </p:cNvPicPr>
          <p:nvPr/>
        </p:nvPicPr>
        <p:blipFill>
          <a:blip r:embed="rId2"/>
          <a:stretch>
            <a:fillRect/>
          </a:stretch>
        </p:blipFill>
        <p:spPr>
          <a:xfrm>
            <a:off x="6220490" y="3675944"/>
            <a:ext cx="2683915" cy="2026356"/>
          </a:xfrm>
          <a:prstGeom prst="rect">
            <a:avLst/>
          </a:prstGeom>
        </p:spPr>
      </p:pic>
      <p:sp>
        <p:nvSpPr>
          <p:cNvPr id="5" name="Content Placeholder 2"/>
          <p:cNvSpPr txBox="1">
            <a:spLocks/>
          </p:cNvSpPr>
          <p:nvPr/>
        </p:nvSpPr>
        <p:spPr>
          <a:xfrm>
            <a:off x="289933" y="3675944"/>
            <a:ext cx="5819048" cy="20263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a:t>The closer to the center, the slower each point has to move per unit time to achieve the same 𝛚. </a:t>
            </a:r>
          </a:p>
          <a:p>
            <a:pPr lvl="1"/>
            <a:r>
              <a:rPr lang="en-US" dirty="0"/>
              <a:t>Farther out, points have to move faster to get through the same angular displacement in the same time. </a:t>
            </a:r>
          </a:p>
          <a:p>
            <a:pPr lvl="1"/>
            <a:r>
              <a:rPr lang="en-US" dirty="0"/>
              <a:t>All this means is:</a:t>
            </a:r>
          </a:p>
        </p:txBody>
      </p:sp>
      <p:sp>
        <p:nvSpPr>
          <p:cNvPr id="7" name="Rectangle 6"/>
          <p:cNvSpPr/>
          <p:nvPr/>
        </p:nvSpPr>
        <p:spPr>
          <a:xfrm>
            <a:off x="3488272" y="5368580"/>
            <a:ext cx="1196622" cy="4530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3606800" y="5425301"/>
                <a:ext cx="9403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𝑣</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𝑟</m:t>
                      </m:r>
                      <m:r>
                        <a:rPr lang="en-US" sz="2000" b="0" i="1" smtClean="0">
                          <a:latin typeface="Cambria Math" charset="0"/>
                          <a:ea typeface="Cambria Math" charset="0"/>
                          <a:cs typeface="Cambria Math" charset="0"/>
                        </a:rPr>
                        <m:t>𝜔</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606800" y="5425301"/>
                <a:ext cx="940321" cy="307777"/>
              </a:xfrm>
              <a:prstGeom prst="rect">
                <a:avLst/>
              </a:prstGeom>
              <a:blipFill rotWithShape="0">
                <a:blip r:embed="rId3"/>
                <a:stretch>
                  <a:fillRect l="-3896" r="-2597" b="-16000"/>
                </a:stretch>
              </a:blipFill>
            </p:spPr>
            <p:txBody>
              <a:bodyPr/>
              <a:lstStyle/>
              <a:p>
                <a:r>
                  <a:rPr lang="en-US">
                    <a:noFill/>
                  </a:rPr>
                  <a:t> </a:t>
                </a:r>
              </a:p>
            </p:txBody>
          </p:sp>
        </mc:Fallback>
      </mc:AlternateContent>
    </p:spTree>
    <p:extLst>
      <p:ext uri="{BB962C8B-B14F-4D97-AF65-F5344CB8AC3E}">
        <p14:creationId xmlns:p14="http://schemas.microsoft.com/office/powerpoint/2010/main" val="18313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6341" y="2051825"/>
            <a:ext cx="1215483" cy="6356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6839" y="1298222"/>
                <a:ext cx="8452624" cy="4944534"/>
              </a:xfrm>
            </p:spPr>
            <p:txBody>
              <a:bodyPr>
                <a:normAutofit fontScale="92500"/>
              </a:bodyPr>
              <a:lstStyle/>
              <a:p>
                <a:r>
                  <a:rPr lang="en-US" dirty="0"/>
                  <a:t>By now you should know the drill. If a = change in v / change in t, then angular acceleration should be</a:t>
                </a:r>
                <a:r>
                  <a:rPr lang="mr-IN" dirty="0"/>
                  <a:t>…</a:t>
                </a:r>
                <a:r>
                  <a:rPr lang="en-US" dirty="0"/>
                  <a:t>?</a:t>
                </a:r>
              </a:p>
              <a:p>
                <a:r>
                  <a:rPr lang="en-US" dirty="0"/>
                  <a:t>  </a:t>
                </a:r>
                <a14:m>
                  <m:oMath xmlns:m="http://schemas.openxmlformats.org/officeDocument/2006/math">
                    <m:r>
                      <a:rPr lang="en-US" i="1" smtClean="0">
                        <a:latin typeface="Cambria Math" charset="0"/>
                        <a:ea typeface="Cambria Math" charset="0"/>
                        <a:cs typeface="Cambria Math" charset="0"/>
                      </a:rPr>
                      <m:t>𝛼</m:t>
                    </m:r>
                    <m:r>
                      <a:rPr lang="en-US" b="0" i="1" smtClean="0">
                        <a:latin typeface="Cambria Math" charset="0"/>
                        <a:ea typeface="Cambria Math" charset="0"/>
                        <a:cs typeface="Cambria Math" charset="0"/>
                      </a:rPr>
                      <m:t>= </m:t>
                    </m:r>
                    <m:f>
                      <m:fPr>
                        <m:ctrlPr>
                          <a:rPr lang="mr-IN" b="0" i="1" smtClean="0">
                            <a:latin typeface="Cambria Math" panose="02040503050406030204" pitchFamily="18" charset="0"/>
                            <a:ea typeface="Cambria Math" charset="0"/>
                            <a:cs typeface="Cambria Math" charset="0"/>
                          </a:rPr>
                        </m:ctrlPr>
                      </m:fPr>
                      <m:num>
                        <m:r>
                          <m:rPr>
                            <m:sty m:val="p"/>
                          </m:rPr>
                          <a:rPr lang="el-GR" b="0" i="1" smtClean="0">
                            <a:latin typeface="Cambria Math" charset="0"/>
                            <a:ea typeface="Cambria Math" charset="0"/>
                            <a:cs typeface="Cambria Math" charset="0"/>
                          </a:rPr>
                          <m:t>Δ</m:t>
                        </m:r>
                        <m:r>
                          <a:rPr lang="el-GR" b="0" i="1" smtClean="0">
                            <a:latin typeface="Cambria Math" charset="0"/>
                            <a:ea typeface="Cambria Math" charset="0"/>
                            <a:cs typeface="Cambria Math" charset="0"/>
                          </a:rPr>
                          <m:t>𝜔</m:t>
                        </m:r>
                      </m:num>
                      <m:den>
                        <m:r>
                          <m:rPr>
                            <m:sty m:val="p"/>
                          </m:rPr>
                          <a:rPr lang="el-GR" b="0" i="1" smtClean="0">
                            <a:latin typeface="Cambria Math" charset="0"/>
                            <a:ea typeface="Cambria Math" charset="0"/>
                            <a:cs typeface="Cambria Math" charset="0"/>
                          </a:rPr>
                          <m:t>Δ</m:t>
                        </m:r>
                        <m:r>
                          <a:rPr lang="en-US" b="0" i="1" smtClean="0">
                            <a:latin typeface="Cambria Math" charset="0"/>
                            <a:ea typeface="Cambria Math" charset="0"/>
                            <a:cs typeface="Cambria Math" charset="0"/>
                          </a:rPr>
                          <m:t>𝑡</m:t>
                        </m:r>
                      </m:den>
                    </m:f>
                    <m:r>
                      <a:rPr lang="en-US" b="0" i="1" smtClean="0">
                        <a:latin typeface="Cambria Math" charset="0"/>
                        <a:ea typeface="Cambria Math" charset="0"/>
                        <a:cs typeface="Cambria Math" charset="0"/>
                      </a:rPr>
                      <m:t> </m:t>
                    </m:r>
                  </m:oMath>
                </a14:m>
                <a:r>
                  <a:rPr lang="en-US" dirty="0"/>
                  <a:t>   </a:t>
                </a:r>
                <a:r>
                  <a:rPr lang="en-US" sz="1900" dirty="0"/>
                  <a:t>(units are rad/s</a:t>
                </a:r>
                <a:r>
                  <a:rPr lang="en-US" sz="1900" baseline="30000" dirty="0"/>
                  <a:t>2</a:t>
                </a:r>
                <a:r>
                  <a:rPr lang="en-US" sz="1900" dirty="0"/>
                  <a:t>)</a:t>
                </a:r>
              </a:p>
              <a:p>
                <a:endParaRPr lang="en-US" sz="1400" dirty="0"/>
              </a:p>
              <a:p>
                <a:r>
                  <a:rPr lang="en-US" dirty="0"/>
                  <a:t>Similar to before, the tangential acceleration </a:t>
                </a:r>
                <a:r>
                  <a:rPr lang="en-US" i="1" dirty="0"/>
                  <a:t>a</a:t>
                </a:r>
                <a:r>
                  <a:rPr lang="en-US" dirty="0"/>
                  <a:t> and the angular acceleration 𝛂 can be related by:</a:t>
                </a:r>
              </a:p>
              <a:p>
                <a:endParaRPr lang="en-US" dirty="0"/>
              </a:p>
              <a:p>
                <a:r>
                  <a:rPr lang="en-US" dirty="0"/>
                  <a:t>Since this is a circle, we ALSO have to worry about centripetal acceleration </a:t>
                </a:r>
                <a:r>
                  <a:rPr lang="en-US" i="1" dirty="0"/>
                  <a:t>a</a:t>
                </a:r>
                <a:r>
                  <a:rPr lang="en-US" i="1" baseline="-25000" dirty="0"/>
                  <a:t>c</a:t>
                </a:r>
                <a:r>
                  <a:rPr lang="en-US" dirty="0"/>
                  <a:t>.  We know a</a:t>
                </a:r>
                <a:r>
                  <a:rPr lang="en-US" baseline="-25000" dirty="0"/>
                  <a:t>c</a:t>
                </a:r>
                <a:r>
                  <a:rPr lang="en-US" dirty="0"/>
                  <a:t> = v</a:t>
                </a:r>
                <a:r>
                  <a:rPr lang="en-US" baseline="-25000" dirty="0"/>
                  <a:t>t</a:t>
                </a:r>
                <a:r>
                  <a:rPr lang="en-US" baseline="30000" dirty="0"/>
                  <a:t>2</a:t>
                </a:r>
                <a:r>
                  <a:rPr lang="en-US" dirty="0"/>
                  <a:t>/r.</a:t>
                </a:r>
              </a:p>
              <a:p>
                <a:pPr lvl="1"/>
                <a:r>
                  <a:rPr lang="en-US" dirty="0"/>
                  <a:t>This means there are two translational velocities that do two different things!</a:t>
                </a:r>
              </a:p>
              <a:p>
                <a:pPr lvl="1"/>
                <a:r>
                  <a:rPr lang="en-US" dirty="0"/>
                  <a:t>Centripetal acceleration </a:t>
                </a:r>
                <a:r>
                  <a:rPr lang="en-US" b="1" dirty="0"/>
                  <a:t>changes the direction</a:t>
                </a:r>
                <a:r>
                  <a:rPr lang="en-US" dirty="0"/>
                  <a:t> (pulls into a circle)</a:t>
                </a:r>
              </a:p>
              <a:p>
                <a:pPr lvl="1"/>
                <a:r>
                  <a:rPr lang="en-US" dirty="0"/>
                  <a:t>Tangential acceleration </a:t>
                </a:r>
                <a:r>
                  <a:rPr lang="en-US" b="1" dirty="0"/>
                  <a:t>changes the velocity</a:t>
                </a:r>
                <a:r>
                  <a:rPr lang="en-US" dirty="0"/>
                  <a:t> (speeds up/slows down rotation).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6839" y="1298222"/>
                <a:ext cx="8452624" cy="4944534"/>
              </a:xfrm>
              <a:blipFill>
                <a:blip r:embed="rId2"/>
                <a:stretch>
                  <a:fillRect l="-901" t="-102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Acceleration</a:t>
            </a:r>
          </a:p>
        </p:txBody>
      </p:sp>
      <p:sp>
        <p:nvSpPr>
          <p:cNvPr id="6" name="Rectangle 5"/>
          <p:cNvSpPr/>
          <p:nvPr/>
        </p:nvSpPr>
        <p:spPr>
          <a:xfrm>
            <a:off x="4707354" y="3379437"/>
            <a:ext cx="1196622" cy="4530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4848577" y="3429769"/>
                <a:ext cx="9160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𝑎</m:t>
                          </m:r>
                        </m:e>
                        <m:sub>
                          <m:r>
                            <a:rPr lang="en-US" sz="2000" b="0" i="1" smtClean="0">
                              <a:latin typeface="Cambria Math" charset="0"/>
                            </a:rPr>
                            <m:t>𝑡</m:t>
                          </m:r>
                        </m:sub>
                      </m:sSub>
                      <m:r>
                        <a:rPr lang="en-US" sz="2000" b="0" i="1" smtClean="0">
                          <a:latin typeface="Cambria Math" charset="0"/>
                        </a:rPr>
                        <m:t>=</m:t>
                      </m:r>
                      <m:r>
                        <a:rPr lang="en-US" sz="2000" b="0" i="1" smtClean="0">
                          <a:latin typeface="Cambria Math" charset="0"/>
                        </a:rPr>
                        <m:t>𝑟</m:t>
                      </m:r>
                      <m:r>
                        <a:rPr lang="en-US" sz="2000" b="0" i="1" smtClean="0">
                          <a:latin typeface="Cambria Math" charset="0"/>
                          <a:ea typeface="Cambria Math" charset="0"/>
                          <a:cs typeface="Cambria Math" charset="0"/>
                        </a:rPr>
                        <m:t>𝛼</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848577" y="3429769"/>
                <a:ext cx="916084" cy="307777"/>
              </a:xfrm>
              <a:prstGeom prst="rect">
                <a:avLst/>
              </a:prstGeom>
              <a:blipFill rotWithShape="0">
                <a:blip r:embed="rId3"/>
                <a:stretch>
                  <a:fillRect l="-3311" r="-2649" b="-16000"/>
                </a:stretch>
              </a:blipFill>
            </p:spPr>
            <p:txBody>
              <a:bodyPr/>
              <a:lstStyle/>
              <a:p>
                <a:r>
                  <a:rPr lang="en-US">
                    <a:noFill/>
                  </a:rPr>
                  <a:t> </a:t>
                </a:r>
              </a:p>
            </p:txBody>
          </p:sp>
        </mc:Fallback>
      </mc:AlternateContent>
    </p:spTree>
    <p:extLst>
      <p:ext uri="{BB962C8B-B14F-4D97-AF65-F5344CB8AC3E}">
        <p14:creationId xmlns:p14="http://schemas.microsoft.com/office/powerpoint/2010/main" val="191028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conceptual practice</a:t>
            </a:r>
          </a:p>
        </p:txBody>
      </p:sp>
      <p:sp>
        <p:nvSpPr>
          <p:cNvPr id="3" name="Content Placeholder 2"/>
          <p:cNvSpPr>
            <a:spLocks noGrp="1"/>
          </p:cNvSpPr>
          <p:nvPr>
            <p:ph idx="1"/>
          </p:nvPr>
        </p:nvSpPr>
        <p:spPr>
          <a:xfrm>
            <a:off x="189571" y="1600200"/>
            <a:ext cx="8820614" cy="4525963"/>
          </a:xfrm>
        </p:spPr>
        <p:txBody>
          <a:bodyPr>
            <a:normAutofit/>
          </a:bodyPr>
          <a:lstStyle/>
          <a:p>
            <a:r>
              <a:rPr lang="en-US" sz="1800" dirty="0"/>
              <a:t>Mr. White and Mr. Fletcher are riding on a merry-go-round. Mr. White rides on the outer rim of the circular platform, and Mr. Fletcher rides halfway between the rim and the center of the platform. When the MGR is rotating at a constant angular speed, compare Mr. White’s and Mr. Fletcher’s </a:t>
            </a:r>
            <a:r>
              <a:rPr lang="en-US" sz="1800" b="1" dirty="0"/>
              <a:t>angular</a:t>
            </a:r>
            <a:r>
              <a:rPr lang="en-US" sz="1800" dirty="0"/>
              <a:t> and </a:t>
            </a:r>
            <a:r>
              <a:rPr lang="en-US" sz="1800" b="1" dirty="0"/>
              <a:t>tangential</a:t>
            </a:r>
            <a:r>
              <a:rPr lang="en-US" sz="1800" dirty="0"/>
              <a:t> speeds.</a:t>
            </a:r>
          </a:p>
          <a:p>
            <a:endParaRPr lang="en-US" sz="1800" dirty="0"/>
          </a:p>
          <a:p>
            <a:endParaRPr lang="en-US" sz="1800" dirty="0"/>
          </a:p>
          <a:p>
            <a:endParaRPr lang="en-US" sz="1800" dirty="0"/>
          </a:p>
          <a:p>
            <a:r>
              <a:rPr lang="en-US" sz="1800" dirty="0"/>
              <a:t>Why is the launch area for the European Space Agency in South America and not in Europe?</a:t>
            </a:r>
          </a:p>
        </p:txBody>
      </p:sp>
      <p:sp>
        <p:nvSpPr>
          <p:cNvPr id="4" name="TextBox 3"/>
          <p:cNvSpPr txBox="1"/>
          <p:nvPr/>
        </p:nvSpPr>
        <p:spPr>
          <a:xfrm>
            <a:off x="1027288" y="2786704"/>
            <a:ext cx="7461955" cy="830997"/>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Their angular speeds are the same, as both of them travel the same portion of the circle in the same time. Mr. White’s tangential velocity is twice Mr. Fletcher’s, however, because he is twice as far radially from the center (v = r</a:t>
            </a:r>
            <a:r>
              <a:rPr lang="en-US" sz="1600" dirty="0">
                <a:solidFill>
                  <a:schemeClr val="accent1"/>
                </a:solidFill>
              </a:rPr>
              <a:t>𝛚</a:t>
            </a:r>
            <a:r>
              <a:rPr lang="en-US" sz="1600" dirty="0">
                <a:solidFill>
                  <a:schemeClr val="accent1"/>
                </a:solidFill>
                <a:latin typeface="Palatino Linotype" charset="0"/>
                <a:ea typeface="Palatino Linotype" charset="0"/>
                <a:cs typeface="Palatino Linotype" charset="0"/>
              </a:rPr>
              <a:t>).</a:t>
            </a:r>
          </a:p>
        </p:txBody>
      </p:sp>
      <p:sp>
        <p:nvSpPr>
          <p:cNvPr id="5" name="TextBox 4"/>
          <p:cNvSpPr txBox="1"/>
          <p:nvPr/>
        </p:nvSpPr>
        <p:spPr>
          <a:xfrm>
            <a:off x="1027287" y="4472970"/>
            <a:ext cx="7461955" cy="1569660"/>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The tangential velocity of the Earth is greater at the equator than it is closer to the poles </a:t>
            </a:r>
            <a:r>
              <a:rPr lang="mr-IN" sz="1600" dirty="0">
                <a:solidFill>
                  <a:schemeClr val="accent1"/>
                </a:solidFill>
                <a:latin typeface="Palatino Linotype" charset="0"/>
                <a:ea typeface="Palatino Linotype" charset="0"/>
                <a:cs typeface="Palatino Linotype" charset="0"/>
              </a:rPr>
              <a:t>–</a:t>
            </a:r>
            <a:r>
              <a:rPr lang="en-US" sz="1600" dirty="0">
                <a:solidFill>
                  <a:schemeClr val="accent1"/>
                </a:solidFill>
                <a:latin typeface="Palatino Linotype" charset="0"/>
                <a:ea typeface="Palatino Linotype" charset="0"/>
                <a:cs typeface="Palatino Linotype" charset="0"/>
              </a:rPr>
              <a:t> Europe’s radial distance from the axis of rotation is much smaller than the equator’s. This way, the satellite being launched (eastward, in the direction of rotation) already has some initial tangential speed (about 1700 m/s) which makes it easier to get into orbit (which requires a speed of about 8000 m/s).</a:t>
            </a:r>
          </a:p>
        </p:txBody>
      </p:sp>
    </p:spTree>
    <p:extLst>
      <p:ext uri="{BB962C8B-B14F-4D97-AF65-F5344CB8AC3E}">
        <p14:creationId xmlns:p14="http://schemas.microsoft.com/office/powerpoint/2010/main" val="15419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72"/>
            <a:ext cx="8229600" cy="762421"/>
          </a:xfrm>
        </p:spPr>
        <p:txBody>
          <a:bodyPr/>
          <a:lstStyle/>
          <a:p>
            <a:r>
              <a:rPr lang="en-US" dirty="0"/>
              <a:t>Rotational kinematics</a:t>
            </a:r>
          </a:p>
        </p:txBody>
      </p:sp>
      <p:sp>
        <p:nvSpPr>
          <p:cNvPr id="3" name="Content Placeholder 2"/>
          <p:cNvSpPr>
            <a:spLocks noGrp="1"/>
          </p:cNvSpPr>
          <p:nvPr>
            <p:ph idx="1"/>
          </p:nvPr>
        </p:nvSpPr>
        <p:spPr>
          <a:xfrm>
            <a:off x="280952" y="1011361"/>
            <a:ext cx="8694694" cy="2402956"/>
          </a:xfrm>
        </p:spPr>
        <p:txBody>
          <a:bodyPr>
            <a:normAutofit/>
          </a:bodyPr>
          <a:lstStyle/>
          <a:p>
            <a:r>
              <a:rPr lang="en-US" sz="2000" dirty="0"/>
              <a:t>In translational motion, we knew that if acceleration was constant, we could use our three kinematic equations to calculate displacement and velocity over certain time intervals.</a:t>
            </a:r>
          </a:p>
          <a:p>
            <a:pPr marL="0" indent="0">
              <a:buNone/>
            </a:pPr>
            <a:endParaRPr lang="en-US" sz="2000" dirty="0"/>
          </a:p>
          <a:p>
            <a:r>
              <a:rPr lang="en-US" sz="2000" dirty="0"/>
              <a:t>In rotational motion, we use the </a:t>
            </a:r>
            <a:r>
              <a:rPr lang="en-US" sz="2000" b="1" u="sng" dirty="0"/>
              <a:t>same equations</a:t>
            </a:r>
            <a:r>
              <a:rPr lang="en-US" sz="2000" dirty="0"/>
              <a:t> to calculate angular displacement and angular velocity, as long as the angular acceleration is constant! Same rules, same equations, but with rotational parameters. </a:t>
            </a:r>
          </a:p>
        </p:txBody>
      </p:sp>
      <p:graphicFrame>
        <p:nvGraphicFramePr>
          <p:cNvPr id="4" name="Object 4"/>
          <p:cNvGraphicFramePr>
            <a:graphicFrameLocks noChangeAspect="1"/>
          </p:cNvGraphicFramePr>
          <p:nvPr/>
        </p:nvGraphicFramePr>
        <p:xfrm>
          <a:off x="1142296" y="4183257"/>
          <a:ext cx="2392362" cy="566738"/>
        </p:xfrm>
        <a:graphic>
          <a:graphicData uri="http://schemas.openxmlformats.org/presentationml/2006/ole">
            <mc:AlternateContent xmlns:mc="http://schemas.openxmlformats.org/markup-compatibility/2006">
              <mc:Choice xmlns:v="urn:schemas-microsoft-com:vml" Requires="v">
                <p:oleObj spid="_x0000_s3193" name="Equation" r:id="rId3" imgW="1663700" imgH="393700" progId="Equation.DSMT4">
                  <p:embed/>
                </p:oleObj>
              </mc:Choice>
              <mc:Fallback>
                <p:oleObj name="Equation" r:id="rId3" imgW="1663700" imgH="393700" progId="Equation.DSMT4">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296" y="4183257"/>
                        <a:ext cx="2392362"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69"/>
          <p:cNvGrpSpPr>
            <a:grpSpLocks/>
          </p:cNvGrpSpPr>
          <p:nvPr/>
        </p:nvGrpSpPr>
        <p:grpSpPr bwMode="auto">
          <a:xfrm>
            <a:off x="1142296" y="4910013"/>
            <a:ext cx="1670050" cy="1039090"/>
            <a:chOff x="5890861" y="5363227"/>
            <a:chExt cx="1670050" cy="1039090"/>
          </a:xfrm>
        </p:grpSpPr>
        <p:graphicFrame>
          <p:nvGraphicFramePr>
            <p:cNvPr id="6" name="Object 17"/>
            <p:cNvGraphicFramePr>
              <a:graphicFrameLocks noChangeAspect="1"/>
            </p:cNvGraphicFramePr>
            <p:nvPr/>
          </p:nvGraphicFramePr>
          <p:xfrm>
            <a:off x="5890861" y="5363227"/>
            <a:ext cx="1276350" cy="315913"/>
          </p:xfrm>
          <a:graphic>
            <a:graphicData uri="http://schemas.openxmlformats.org/presentationml/2006/ole">
              <mc:AlternateContent xmlns:mc="http://schemas.openxmlformats.org/markup-compatibility/2006">
                <mc:Choice xmlns:v="urn:schemas-microsoft-com:vml" Requires="v">
                  <p:oleObj spid="_x0000_s3194" name="Equation" r:id="rId5" imgW="825500" imgH="203200" progId="Equation.DSMT4">
                    <p:embed/>
                  </p:oleObj>
                </mc:Choice>
                <mc:Fallback>
                  <p:oleObj name="Equation" r:id="rId5" imgW="825500" imgH="203200" progId="Equation.DSMT4">
                    <p:embed/>
                    <p:pic>
                      <p:nvPicPr>
                        <p:cNvPr id="6"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0861" y="5363227"/>
                          <a:ext cx="127635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18"/>
            <p:cNvGraphicFramePr>
              <a:graphicFrameLocks noChangeAspect="1"/>
            </p:cNvGraphicFramePr>
            <p:nvPr/>
          </p:nvGraphicFramePr>
          <p:xfrm>
            <a:off x="5890861" y="6029254"/>
            <a:ext cx="1670050" cy="373063"/>
          </p:xfrm>
          <a:graphic>
            <a:graphicData uri="http://schemas.openxmlformats.org/presentationml/2006/ole">
              <mc:AlternateContent xmlns:mc="http://schemas.openxmlformats.org/markup-compatibility/2006">
                <mc:Choice xmlns:v="urn:schemas-microsoft-com:vml" Requires="v">
                  <p:oleObj spid="_x0000_s3195" name="Equation" r:id="rId7" imgW="1079500" imgH="241300" progId="Equation.DSMT4">
                    <p:embed/>
                  </p:oleObj>
                </mc:Choice>
                <mc:Fallback>
                  <p:oleObj name="Equation" r:id="rId7" imgW="1079500" imgH="241300" progId="Equation.DSMT4">
                    <p:embed/>
                    <p:pic>
                      <p:nvPicPr>
                        <p:cNvPr id="7"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0861" y="6029254"/>
                          <a:ext cx="167005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2" name="Object 11"/>
          <p:cNvGraphicFramePr>
            <a:graphicFrameLocks noChangeAspect="1"/>
          </p:cNvGraphicFramePr>
          <p:nvPr/>
        </p:nvGraphicFramePr>
        <p:xfrm>
          <a:off x="4678347" y="4921444"/>
          <a:ext cx="1414463" cy="315913"/>
        </p:xfrm>
        <a:graphic>
          <a:graphicData uri="http://schemas.openxmlformats.org/presentationml/2006/ole">
            <mc:AlternateContent xmlns:mc="http://schemas.openxmlformats.org/markup-compatibility/2006">
              <mc:Choice xmlns:v="urn:schemas-microsoft-com:vml" Requires="v">
                <p:oleObj spid="_x0000_s3196" name="Equation" r:id="rId9" imgW="914400" imgH="203200" progId="Equation.DSMT4">
                  <p:embed/>
                </p:oleObj>
              </mc:Choice>
              <mc:Fallback>
                <p:oleObj name="Equation" r:id="rId9" imgW="914400" imgH="203200" progId="Equation.DSMT4">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8347" y="4921444"/>
                        <a:ext cx="1414463"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4678347" y="5576041"/>
          <a:ext cx="1827213" cy="373062"/>
        </p:xfrm>
        <a:graphic>
          <a:graphicData uri="http://schemas.openxmlformats.org/presentationml/2006/ole">
            <mc:AlternateContent xmlns:mc="http://schemas.openxmlformats.org/markup-compatibility/2006">
              <mc:Choice xmlns:v="urn:schemas-microsoft-com:vml" Requires="v">
                <p:oleObj spid="_x0000_s3197" name="Equation" r:id="rId11" imgW="1181100" imgH="241300" progId="Equation.DSMT4">
                  <p:embed/>
                </p:oleObj>
              </mc:Choice>
              <mc:Fallback>
                <p:oleObj name="Equation" r:id="rId11" imgW="1181100" imgH="241300" progId="Equation.DSMT4">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8347" y="5576041"/>
                        <a:ext cx="1827213"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16"/>
          <p:cNvGraphicFramePr>
            <a:graphicFrameLocks noChangeAspect="1"/>
          </p:cNvGraphicFramePr>
          <p:nvPr/>
        </p:nvGraphicFramePr>
        <p:xfrm>
          <a:off x="4594859" y="4196477"/>
          <a:ext cx="2436813" cy="555625"/>
        </p:xfrm>
        <a:graphic>
          <a:graphicData uri="http://schemas.openxmlformats.org/presentationml/2006/ole">
            <mc:AlternateContent xmlns:mc="http://schemas.openxmlformats.org/markup-compatibility/2006">
              <mc:Choice xmlns:v="urn:schemas-microsoft-com:vml" Requires="v">
                <p:oleObj spid="_x0000_s3198" name="Equation" r:id="rId13" imgW="1727200" imgH="393700" progId="Equation.DSMT4">
                  <p:embed/>
                </p:oleObj>
              </mc:Choice>
              <mc:Fallback>
                <p:oleObj name="Equation" r:id="rId13" imgW="1727200" imgH="393700" progId="Equation.DSMT4">
                  <p:embed/>
                  <p:pic>
                    <p:nvPicPr>
                      <p:cNvPr id="17"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4859" y="4196477"/>
                        <a:ext cx="2436813"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9" name="Straight Connector 18"/>
          <p:cNvCxnSpPr/>
          <p:nvPr/>
        </p:nvCxnSpPr>
        <p:spPr>
          <a:xfrm>
            <a:off x="3995319" y="3583658"/>
            <a:ext cx="12237" cy="2704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22959" y="4018847"/>
            <a:ext cx="730504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72206" y="3633698"/>
            <a:ext cx="2292880" cy="338554"/>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Translational motion</a:t>
            </a:r>
          </a:p>
        </p:txBody>
      </p:sp>
      <p:sp>
        <p:nvSpPr>
          <p:cNvPr id="25" name="TextBox 24"/>
          <p:cNvSpPr txBox="1"/>
          <p:nvPr/>
        </p:nvSpPr>
        <p:spPr>
          <a:xfrm>
            <a:off x="4666825" y="3606916"/>
            <a:ext cx="2292880" cy="338554"/>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Rotational motion</a:t>
            </a:r>
          </a:p>
        </p:txBody>
      </p:sp>
    </p:spTree>
    <p:extLst>
      <p:ext uri="{BB962C8B-B14F-4D97-AF65-F5344CB8AC3E}">
        <p14:creationId xmlns:p14="http://schemas.microsoft.com/office/powerpoint/2010/main" val="15062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kinematics problem (7.5)</a:t>
            </a:r>
          </a:p>
        </p:txBody>
      </p:sp>
      <p:sp>
        <p:nvSpPr>
          <p:cNvPr id="3" name="Content Placeholder 2"/>
          <p:cNvSpPr>
            <a:spLocks noGrp="1"/>
          </p:cNvSpPr>
          <p:nvPr>
            <p:ph idx="1"/>
          </p:nvPr>
        </p:nvSpPr>
        <p:spPr>
          <a:xfrm>
            <a:off x="256477" y="1600200"/>
            <a:ext cx="8753707" cy="4525963"/>
          </a:xfrm>
        </p:spPr>
        <p:txBody>
          <a:bodyPr/>
          <a:lstStyle/>
          <a:p>
            <a:r>
              <a:rPr lang="en-US" sz="2000" dirty="0"/>
              <a:t>A dentist’s drill starts from rest and reaches 2.51 x 10</a:t>
            </a:r>
            <a:r>
              <a:rPr lang="en-US" sz="2000" baseline="30000" dirty="0"/>
              <a:t>4</a:t>
            </a:r>
            <a:r>
              <a:rPr lang="en-US" sz="2000" dirty="0"/>
              <a:t> revolutions per minute in 3.2 seconds with constant angular acceleration. Determine the drill’s:</a:t>
            </a:r>
          </a:p>
          <a:p>
            <a:pPr lvl="1"/>
            <a:r>
              <a:rPr lang="en-US" dirty="0"/>
              <a:t>(a) angular acceleration</a:t>
            </a:r>
          </a:p>
          <a:p>
            <a:pPr lvl="1"/>
            <a:r>
              <a:rPr lang="en-US" dirty="0"/>
              <a:t>(b) angular displacement during that interval</a:t>
            </a:r>
          </a:p>
        </p:txBody>
      </p:sp>
      <p:sp>
        <p:nvSpPr>
          <p:cNvPr id="4" name="TextBox 3"/>
          <p:cNvSpPr txBox="1"/>
          <p:nvPr/>
        </p:nvSpPr>
        <p:spPr>
          <a:xfrm>
            <a:off x="440267" y="3149600"/>
            <a:ext cx="8184444" cy="338554"/>
          </a:xfrm>
          <a:prstGeom prst="rect">
            <a:avLst/>
          </a:prstGeom>
          <a:noFill/>
        </p:spPr>
        <p:txBody>
          <a:bodyPr wrap="square" rtlCol="0">
            <a:spAutoFit/>
          </a:bodyPr>
          <a:lstStyle/>
          <a:p>
            <a:r>
              <a:rPr lang="en-US" sz="1600" dirty="0">
                <a:solidFill>
                  <a:srgbClr val="0070C0"/>
                </a:solidFill>
                <a:latin typeface="Palatino Linotype" charset="0"/>
                <a:ea typeface="Palatino Linotype" charset="0"/>
                <a:cs typeface="Palatino Linotype" charset="0"/>
              </a:rPr>
              <a:t>We know that 𝞈</a:t>
            </a:r>
            <a:r>
              <a:rPr lang="en-US" sz="1600" baseline="-25000" dirty="0">
                <a:solidFill>
                  <a:srgbClr val="0070C0"/>
                </a:solidFill>
                <a:latin typeface="Palatino Linotype" charset="0"/>
                <a:ea typeface="Palatino Linotype" charset="0"/>
                <a:cs typeface="Palatino Linotype" charset="0"/>
              </a:rPr>
              <a:t>1</a:t>
            </a:r>
            <a:r>
              <a:rPr lang="en-US" sz="1600" dirty="0">
                <a:solidFill>
                  <a:srgbClr val="0070C0"/>
                </a:solidFill>
                <a:latin typeface="Palatino Linotype" charset="0"/>
                <a:ea typeface="Palatino Linotype" charset="0"/>
                <a:cs typeface="Palatino Linotype" charset="0"/>
              </a:rPr>
              <a:t> = 0 rad/sec and t = 3.2 seconds. We need to convert 𝞈</a:t>
            </a:r>
            <a:r>
              <a:rPr lang="en-US" sz="1600" baseline="-25000" dirty="0">
                <a:solidFill>
                  <a:srgbClr val="0070C0"/>
                </a:solidFill>
                <a:latin typeface="Palatino Linotype" charset="0"/>
                <a:ea typeface="Palatino Linotype" charset="0"/>
                <a:cs typeface="Palatino Linotype" charset="0"/>
              </a:rPr>
              <a:t>2</a:t>
            </a:r>
            <a:r>
              <a:rPr lang="en-US" sz="1600" dirty="0">
                <a:solidFill>
                  <a:srgbClr val="0070C0"/>
                </a:solidFill>
                <a:latin typeface="Palatino Linotype" charset="0"/>
                <a:ea typeface="Palatino Linotype" charset="0"/>
                <a:cs typeface="Palatino Linotype" charset="0"/>
              </a:rPr>
              <a:t> into rad/sec:</a:t>
            </a:r>
          </a:p>
        </p:txBody>
      </p:sp>
      <mc:AlternateContent xmlns:mc="http://schemas.openxmlformats.org/markup-compatibility/2006" xmlns:a14="http://schemas.microsoft.com/office/drawing/2010/main">
        <mc:Choice Requires="a14">
          <p:sp>
            <p:nvSpPr>
              <p:cNvPr id="5" name="TextBox 4"/>
              <p:cNvSpPr txBox="1"/>
              <p:nvPr/>
            </p:nvSpPr>
            <p:spPr>
              <a:xfrm>
                <a:off x="1958622" y="3488154"/>
                <a:ext cx="4429931" cy="472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charset="0"/>
                        </a:rPr>
                        <m:t>2.51</m:t>
                      </m:r>
                      <m:r>
                        <a:rPr lang="en-US" sz="1600" b="0" i="1" smtClean="0">
                          <a:latin typeface="Cambria Math" charset="0"/>
                        </a:rPr>
                        <m:t>𝑥</m:t>
                      </m:r>
                      <m:sSup>
                        <m:sSupPr>
                          <m:ctrlPr>
                            <a:rPr lang="en-US" sz="1600" b="0" i="1" smtClean="0">
                              <a:latin typeface="Cambria Math" panose="02040503050406030204" pitchFamily="18" charset="0"/>
                            </a:rPr>
                          </m:ctrlPr>
                        </m:sSupPr>
                        <m:e>
                          <m:r>
                            <a:rPr lang="en-US" sz="1600" b="0" i="1" smtClean="0">
                              <a:latin typeface="Cambria Math" charset="0"/>
                            </a:rPr>
                            <m:t>10</m:t>
                          </m:r>
                        </m:e>
                        <m:sup>
                          <m:r>
                            <a:rPr lang="en-US" sz="1600" b="0" i="1" smtClean="0">
                              <a:latin typeface="Cambria Math" charset="0"/>
                            </a:rPr>
                            <m:t>4</m:t>
                          </m:r>
                        </m:sup>
                      </m:sSup>
                      <m:f>
                        <m:fPr>
                          <m:ctrlPr>
                            <a:rPr lang="mr-IN" sz="1600" b="0" i="1" smtClean="0">
                              <a:latin typeface="Cambria Math" panose="02040503050406030204" pitchFamily="18" charset="0"/>
                            </a:rPr>
                          </m:ctrlPr>
                        </m:fPr>
                        <m:num>
                          <m:r>
                            <a:rPr lang="en-US" sz="1600" b="0" i="1" smtClean="0">
                              <a:latin typeface="Cambria Math" charset="0"/>
                            </a:rPr>
                            <m:t>𝑟𝑒𝑣</m:t>
                          </m:r>
                        </m:num>
                        <m:den>
                          <m:r>
                            <a:rPr lang="en-US" sz="1600" b="0" i="1" smtClean="0">
                              <a:latin typeface="Cambria Math" charset="0"/>
                            </a:rPr>
                            <m:t>𝑚𝑖𝑛</m:t>
                          </m:r>
                        </m:den>
                      </m:f>
                      <m:d>
                        <m:dPr>
                          <m:ctrlPr>
                            <a:rPr lang="mr-IN" sz="1600" b="0" i="1" smtClean="0">
                              <a:latin typeface="Cambria Math" panose="02040503050406030204" pitchFamily="18" charset="0"/>
                            </a:rPr>
                          </m:ctrlPr>
                        </m:dPr>
                        <m:e>
                          <m:f>
                            <m:fPr>
                              <m:ctrlPr>
                                <a:rPr lang="mr-IN" sz="1600" b="0" i="1" smtClean="0">
                                  <a:latin typeface="Cambria Math" panose="02040503050406030204" pitchFamily="18" charset="0"/>
                                </a:rPr>
                              </m:ctrlPr>
                            </m:fPr>
                            <m:num>
                              <m:r>
                                <a:rPr lang="en-US" sz="1600" b="0" i="1" smtClean="0">
                                  <a:latin typeface="Cambria Math" charset="0"/>
                                </a:rPr>
                                <m:t>2</m:t>
                              </m:r>
                              <m:r>
                                <a:rPr lang="en-US" sz="1600" b="0" i="1" smtClean="0">
                                  <a:latin typeface="Cambria Math" charset="0"/>
                                  <a:ea typeface="Cambria Math" charset="0"/>
                                  <a:cs typeface="Cambria Math" charset="0"/>
                                </a:rPr>
                                <m:t>𝜋</m:t>
                              </m:r>
                              <m:r>
                                <a:rPr lang="en-US" sz="1600" b="0" i="1" smtClean="0">
                                  <a:latin typeface="Cambria Math" charset="0"/>
                                  <a:ea typeface="Cambria Math" charset="0"/>
                                  <a:cs typeface="Cambria Math" charset="0"/>
                                </a:rPr>
                                <m:t> </m:t>
                              </m:r>
                              <m:r>
                                <a:rPr lang="en-US" sz="1600" b="0" i="1" smtClean="0">
                                  <a:latin typeface="Cambria Math" charset="0"/>
                                  <a:ea typeface="Cambria Math" charset="0"/>
                                  <a:cs typeface="Cambria Math" charset="0"/>
                                </a:rPr>
                                <m:t>𝑟𝑎𝑑</m:t>
                              </m:r>
                            </m:num>
                            <m:den>
                              <m:r>
                                <a:rPr lang="en-US" sz="1600" b="0" i="1" smtClean="0">
                                  <a:latin typeface="Cambria Math" charset="0"/>
                                </a:rPr>
                                <m:t>1 </m:t>
                              </m:r>
                              <m:r>
                                <a:rPr lang="en-US" sz="1600" b="0" i="1" smtClean="0">
                                  <a:latin typeface="Cambria Math" charset="0"/>
                                </a:rPr>
                                <m:t>𝑟𝑒𝑣</m:t>
                              </m:r>
                            </m:den>
                          </m:f>
                        </m:e>
                      </m:d>
                      <m:d>
                        <m:dPr>
                          <m:ctrlPr>
                            <a:rPr lang="mr-IN" sz="1600" b="0" i="1" smtClean="0">
                              <a:latin typeface="Cambria Math" panose="02040503050406030204" pitchFamily="18" charset="0"/>
                            </a:rPr>
                          </m:ctrlPr>
                        </m:dPr>
                        <m:e>
                          <m:f>
                            <m:fPr>
                              <m:ctrlPr>
                                <a:rPr lang="mr-IN" sz="1600" b="0" i="1" smtClean="0">
                                  <a:latin typeface="Cambria Math" panose="02040503050406030204" pitchFamily="18" charset="0"/>
                                </a:rPr>
                              </m:ctrlPr>
                            </m:fPr>
                            <m:num>
                              <m:r>
                                <a:rPr lang="en-US" sz="1600" b="0" i="1" smtClean="0">
                                  <a:latin typeface="Cambria Math" charset="0"/>
                                </a:rPr>
                                <m:t>1 </m:t>
                              </m:r>
                              <m:r>
                                <a:rPr lang="en-US" sz="1600" b="0" i="1" smtClean="0">
                                  <a:latin typeface="Cambria Math" charset="0"/>
                                </a:rPr>
                                <m:t>𝑚𝑖𝑛</m:t>
                              </m:r>
                            </m:num>
                            <m:den>
                              <m:r>
                                <a:rPr lang="en-US" sz="1600" b="0" i="1" smtClean="0">
                                  <a:latin typeface="Cambria Math" charset="0"/>
                                </a:rPr>
                                <m:t>60 </m:t>
                              </m:r>
                              <m:r>
                                <a:rPr lang="en-US" sz="1600" b="0" i="1" smtClean="0">
                                  <a:latin typeface="Cambria Math" charset="0"/>
                                </a:rPr>
                                <m:t>𝑠𝑒𝑐</m:t>
                              </m:r>
                            </m:den>
                          </m:f>
                        </m:e>
                      </m:d>
                      <m:r>
                        <a:rPr lang="en-US" sz="1600" b="0" i="1" smtClean="0">
                          <a:latin typeface="Cambria Math" charset="0"/>
                        </a:rPr>
                        <m:t>=2628 </m:t>
                      </m:r>
                      <m:r>
                        <a:rPr lang="en-US" sz="1600" b="0" i="1" smtClean="0">
                          <a:latin typeface="Cambria Math" charset="0"/>
                        </a:rPr>
                        <m:t>𝑟𝑎𝑑</m:t>
                      </m:r>
                      <m:r>
                        <a:rPr lang="en-US" sz="1600" b="0" i="1" smtClean="0">
                          <a:latin typeface="Cambria Math" charset="0"/>
                        </a:rPr>
                        <m:t>/</m:t>
                      </m:r>
                      <m:r>
                        <a:rPr lang="en-US" sz="1600" b="0" i="1" smtClean="0">
                          <a:latin typeface="Cambria Math" charset="0"/>
                        </a:rPr>
                        <m:t>𝑠𝑒𝑐</m:t>
                      </m:r>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1958622" y="3488154"/>
                <a:ext cx="4429931" cy="472694"/>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440267" y="4266693"/>
            <a:ext cx="8184444" cy="338554"/>
          </a:xfrm>
          <a:prstGeom prst="rect">
            <a:avLst/>
          </a:prstGeom>
          <a:noFill/>
        </p:spPr>
        <p:txBody>
          <a:bodyPr wrap="square" rtlCol="0">
            <a:spAutoFit/>
          </a:bodyPr>
          <a:lstStyle/>
          <a:p>
            <a:r>
              <a:rPr lang="en-US" sz="1600" dirty="0">
                <a:solidFill>
                  <a:srgbClr val="0070C0"/>
                </a:solidFill>
                <a:latin typeface="Palatino Linotype" charset="0"/>
                <a:ea typeface="Palatino Linotype" charset="0"/>
                <a:cs typeface="Palatino Linotype" charset="0"/>
              </a:rPr>
              <a:t>Now find 𝛂 using the angular velocity equation:</a:t>
            </a:r>
          </a:p>
        </p:txBody>
      </p:sp>
      <mc:AlternateContent xmlns:mc="http://schemas.openxmlformats.org/markup-compatibility/2006" xmlns:a14="http://schemas.microsoft.com/office/drawing/2010/main">
        <mc:Choice Requires="a14">
          <p:sp>
            <p:nvSpPr>
              <p:cNvPr id="7" name="TextBox 6"/>
              <p:cNvSpPr txBox="1"/>
              <p:nvPr/>
            </p:nvSpPr>
            <p:spPr>
              <a:xfrm>
                <a:off x="1518885" y="4678624"/>
                <a:ext cx="6500113" cy="46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charset="0"/>
                              <a:cs typeface="Cambria Math" charset="0"/>
                            </a:rPr>
                          </m:ctrlPr>
                        </m:sSubPr>
                        <m:e>
                          <m:r>
                            <a:rPr lang="en-US" sz="1600" i="1" smtClean="0">
                              <a:latin typeface="Cambria Math" charset="0"/>
                              <a:ea typeface="Cambria Math" charset="0"/>
                              <a:cs typeface="Cambria Math" charset="0"/>
                            </a:rPr>
                            <m:t>𝜔</m:t>
                          </m:r>
                        </m:e>
                        <m:sub>
                          <m:r>
                            <a:rPr lang="en-US" sz="1600" b="0" i="1" smtClean="0">
                              <a:latin typeface="Cambria Math" charset="0"/>
                              <a:ea typeface="Cambria Math" charset="0"/>
                              <a:cs typeface="Cambria Math" charset="0"/>
                            </a:rPr>
                            <m:t>2</m:t>
                          </m:r>
                        </m:sub>
                      </m:sSub>
                      <m:r>
                        <a:rPr lang="en-US" sz="1600" b="0" i="1" smtClean="0">
                          <a:latin typeface="Cambria Math" charset="0"/>
                          <a:ea typeface="Cambria Math" charset="0"/>
                          <a:cs typeface="Cambria Math" charset="0"/>
                        </a:rPr>
                        <m:t>=</m:t>
                      </m:r>
                      <m:sSub>
                        <m:sSubPr>
                          <m:ctrlPr>
                            <a:rPr lang="en-US" sz="1600" b="0" i="1" smtClean="0">
                              <a:latin typeface="Cambria Math" panose="02040503050406030204" pitchFamily="18" charset="0"/>
                              <a:ea typeface="Cambria Math" charset="0"/>
                              <a:cs typeface="Cambria Math" charset="0"/>
                            </a:rPr>
                          </m:ctrlPr>
                        </m:sSubPr>
                        <m:e>
                          <m:r>
                            <a:rPr lang="en-US" sz="1600" b="0" i="1" smtClean="0">
                              <a:latin typeface="Cambria Math" charset="0"/>
                              <a:ea typeface="Cambria Math" charset="0"/>
                              <a:cs typeface="Cambria Math" charset="0"/>
                            </a:rPr>
                            <m:t>𝜔</m:t>
                          </m:r>
                        </m:e>
                        <m:sub>
                          <m:r>
                            <a:rPr lang="en-US" sz="1600" b="0" i="1" smtClean="0">
                              <a:latin typeface="Cambria Math" charset="0"/>
                              <a:ea typeface="Cambria Math" charset="0"/>
                              <a:cs typeface="Cambria Math" charset="0"/>
                            </a:rPr>
                            <m:t>2</m:t>
                          </m:r>
                        </m:sub>
                      </m:sSub>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𝛼</m:t>
                      </m:r>
                      <m:r>
                        <a:rPr lang="en-US" sz="1600" b="0" i="1" smtClean="0">
                          <a:latin typeface="Cambria Math" charset="0"/>
                          <a:ea typeface="Cambria Math" charset="0"/>
                          <a:cs typeface="Cambria Math" charset="0"/>
                        </a:rPr>
                        <m:t>𝑡</m:t>
                      </m:r>
                      <m:r>
                        <a:rPr lang="en-US" sz="1600" b="0" i="1" smtClean="0">
                          <a:latin typeface="Cambria Math" charset="0"/>
                          <a:ea typeface="Cambria Math" charset="0"/>
                          <a:cs typeface="Cambria Math" charset="0"/>
                        </a:rPr>
                        <m:t> </m:t>
                      </m:r>
                      <m:r>
                        <a:rPr lang="en-US" sz="1600" dirty="0">
                          <a:latin typeface="Cambria Math" charset="0"/>
                        </a:rPr>
                        <m:t>⟹</m:t>
                      </m:r>
                      <m:r>
                        <a:rPr lang="en-US" sz="1600" b="0" i="1" dirty="0" smtClean="0">
                          <a:latin typeface="Cambria Math" charset="0"/>
                        </a:rPr>
                        <m:t>  </m:t>
                      </m:r>
                      <m:r>
                        <a:rPr lang="en-US" sz="1600" b="0" i="1" dirty="0" smtClean="0">
                          <a:latin typeface="Cambria Math" charset="0"/>
                          <a:ea typeface="Cambria Math" charset="0"/>
                          <a:cs typeface="Cambria Math" charset="0"/>
                        </a:rPr>
                        <m:t>𝛼</m:t>
                      </m:r>
                      <m:r>
                        <a:rPr lang="en-US" sz="1600" b="0" i="1" dirty="0" smtClean="0">
                          <a:latin typeface="Cambria Math" charset="0"/>
                          <a:ea typeface="Cambria Math" charset="0"/>
                          <a:cs typeface="Cambria Math" charset="0"/>
                        </a:rPr>
                        <m:t>=</m:t>
                      </m:r>
                      <m:f>
                        <m:fPr>
                          <m:ctrlPr>
                            <a:rPr lang="mr-IN" sz="1600" b="0" i="1" dirty="0" smtClean="0">
                              <a:latin typeface="Cambria Math" panose="02040503050406030204" pitchFamily="18" charset="0"/>
                              <a:ea typeface="Cambria Math" charset="0"/>
                              <a:cs typeface="Cambria Math" charset="0"/>
                            </a:rPr>
                          </m:ctrlPr>
                        </m:fPr>
                        <m:num>
                          <m:sSub>
                            <m:sSubPr>
                              <m:ctrlPr>
                                <a:rPr lang="en-US" sz="1600" b="0" i="1" dirty="0" smtClean="0">
                                  <a:latin typeface="Cambria Math" panose="02040503050406030204" pitchFamily="18" charset="0"/>
                                  <a:ea typeface="Cambria Math" charset="0"/>
                                  <a:cs typeface="Cambria Math" charset="0"/>
                                </a:rPr>
                              </m:ctrlPr>
                            </m:sSubPr>
                            <m:e>
                              <m:r>
                                <a:rPr lang="en-US" sz="1600" b="0" i="1" dirty="0" smtClean="0">
                                  <a:latin typeface="Cambria Math" charset="0"/>
                                  <a:ea typeface="Cambria Math" charset="0"/>
                                  <a:cs typeface="Cambria Math" charset="0"/>
                                </a:rPr>
                                <m:t>𝜔</m:t>
                              </m:r>
                            </m:e>
                            <m:sub>
                              <m:r>
                                <a:rPr lang="en-US" sz="1600" b="0" i="1" dirty="0" smtClean="0">
                                  <a:latin typeface="Cambria Math" charset="0"/>
                                  <a:ea typeface="Cambria Math" charset="0"/>
                                  <a:cs typeface="Cambria Math" charset="0"/>
                                </a:rPr>
                                <m:t>2</m:t>
                              </m:r>
                            </m:sub>
                          </m:sSub>
                          <m:r>
                            <a:rPr lang="en-US" sz="1600" b="0" i="1" dirty="0" smtClean="0">
                              <a:latin typeface="Cambria Math" charset="0"/>
                              <a:ea typeface="Cambria Math" charset="0"/>
                              <a:cs typeface="Cambria Math" charset="0"/>
                            </a:rPr>
                            <m:t>−</m:t>
                          </m:r>
                          <m:sSub>
                            <m:sSubPr>
                              <m:ctrlPr>
                                <a:rPr lang="en-US" sz="1600" b="0" i="1" dirty="0" smtClean="0">
                                  <a:latin typeface="Cambria Math" panose="02040503050406030204" pitchFamily="18" charset="0"/>
                                  <a:ea typeface="Cambria Math" charset="0"/>
                                  <a:cs typeface="Cambria Math" charset="0"/>
                                </a:rPr>
                              </m:ctrlPr>
                            </m:sSubPr>
                            <m:e>
                              <m:r>
                                <a:rPr lang="en-US" sz="1600" i="1" dirty="0">
                                  <a:latin typeface="Cambria Math" charset="0"/>
                                  <a:ea typeface="Cambria Math" charset="0"/>
                                  <a:cs typeface="Cambria Math" charset="0"/>
                                </a:rPr>
                                <m:t>𝜔</m:t>
                              </m:r>
                            </m:e>
                            <m:sub>
                              <m:r>
                                <a:rPr lang="en-US" sz="1600" b="0" i="1" dirty="0" smtClean="0">
                                  <a:latin typeface="Cambria Math" charset="0"/>
                                  <a:ea typeface="Cambria Math" charset="0"/>
                                  <a:cs typeface="Cambria Math" charset="0"/>
                                </a:rPr>
                                <m:t>1</m:t>
                              </m:r>
                            </m:sub>
                          </m:sSub>
                        </m:num>
                        <m:den>
                          <m:r>
                            <a:rPr lang="en-US" sz="1600" b="0" i="1" dirty="0" smtClean="0">
                              <a:latin typeface="Cambria Math" charset="0"/>
                              <a:ea typeface="Cambria Math" charset="0"/>
                              <a:cs typeface="Cambria Math" charset="0"/>
                            </a:rPr>
                            <m:t>𝑡</m:t>
                          </m:r>
                        </m:den>
                      </m:f>
                      <m:r>
                        <a:rPr lang="en-US" sz="1600" b="0" i="1" dirty="0" smtClean="0">
                          <a:latin typeface="Cambria Math" charset="0"/>
                          <a:ea typeface="Cambria Math" charset="0"/>
                          <a:cs typeface="Cambria Math" charset="0"/>
                        </a:rPr>
                        <m:t>=</m:t>
                      </m:r>
                      <m:f>
                        <m:fPr>
                          <m:ctrlPr>
                            <a:rPr lang="mr-IN" sz="1600" b="0" i="1" dirty="0" smtClean="0">
                              <a:latin typeface="Cambria Math" panose="02040503050406030204" pitchFamily="18" charset="0"/>
                              <a:ea typeface="Cambria Math" charset="0"/>
                              <a:cs typeface="Cambria Math" charset="0"/>
                            </a:rPr>
                          </m:ctrlPr>
                        </m:fPr>
                        <m:num>
                          <m:r>
                            <a:rPr lang="en-US" sz="1600" b="0" i="1" dirty="0" smtClean="0">
                              <a:latin typeface="Cambria Math" charset="0"/>
                              <a:ea typeface="Cambria Math" charset="0"/>
                              <a:cs typeface="Cambria Math" charset="0"/>
                            </a:rPr>
                            <m:t>2628 </m:t>
                          </m:r>
                          <m:r>
                            <a:rPr lang="en-US" sz="1600" b="0" i="1" dirty="0" smtClean="0">
                              <a:latin typeface="Cambria Math" charset="0"/>
                              <a:ea typeface="Cambria Math" charset="0"/>
                              <a:cs typeface="Cambria Math" charset="0"/>
                            </a:rPr>
                            <m:t>𝑟𝑎𝑑</m:t>
                          </m:r>
                          <m:r>
                            <a:rPr lang="en-US" sz="1600" b="0" i="1" dirty="0" smtClean="0">
                              <a:latin typeface="Cambria Math" charset="0"/>
                              <a:ea typeface="Cambria Math" charset="0"/>
                              <a:cs typeface="Cambria Math" charset="0"/>
                            </a:rPr>
                            <m:t>/</m:t>
                          </m:r>
                          <m:func>
                            <m:funcPr>
                              <m:ctrlPr>
                                <a:rPr lang="en-US" sz="1600" b="0" i="1" dirty="0" smtClean="0">
                                  <a:latin typeface="Cambria Math" panose="02040503050406030204" pitchFamily="18" charset="0"/>
                                  <a:ea typeface="Cambria Math" charset="0"/>
                                  <a:cs typeface="Cambria Math" charset="0"/>
                                </a:rPr>
                              </m:ctrlPr>
                            </m:funcPr>
                            <m:fName>
                              <m:r>
                                <m:rPr>
                                  <m:sty m:val="p"/>
                                </m:rPr>
                                <a:rPr lang="en-US" sz="1600" b="0" i="0" dirty="0" smtClean="0">
                                  <a:latin typeface="Cambria Math" charset="0"/>
                                  <a:ea typeface="Cambria Math" charset="0"/>
                                  <a:cs typeface="Cambria Math" charset="0"/>
                                </a:rPr>
                                <m:t>sec</m:t>
                              </m:r>
                            </m:fName>
                            <m:e>
                              <m:r>
                                <a:rPr lang="en-US" sz="1600" b="0" i="1" dirty="0" smtClean="0">
                                  <a:latin typeface="Cambria Math" charset="0"/>
                                  <a:ea typeface="Cambria Math" charset="0"/>
                                  <a:cs typeface="Cambria Math" charset="0"/>
                                </a:rPr>
                                <m:t>− 0 </m:t>
                              </m:r>
                              <m:r>
                                <a:rPr lang="en-US" sz="1600" b="0" i="1" dirty="0" smtClean="0">
                                  <a:latin typeface="Cambria Math" charset="0"/>
                                  <a:ea typeface="Cambria Math" charset="0"/>
                                  <a:cs typeface="Cambria Math" charset="0"/>
                                </a:rPr>
                                <m:t>𝑟𝑎𝑑</m:t>
                              </m:r>
                              <m:r>
                                <a:rPr lang="en-US" sz="1600" b="0" i="1" dirty="0" smtClean="0">
                                  <a:latin typeface="Cambria Math" charset="0"/>
                                  <a:ea typeface="Cambria Math" charset="0"/>
                                  <a:cs typeface="Cambria Math" charset="0"/>
                                </a:rPr>
                                <m:t>/</m:t>
                              </m:r>
                              <m:r>
                                <a:rPr lang="en-US" sz="1600" b="0" i="1" dirty="0" smtClean="0">
                                  <a:latin typeface="Cambria Math" charset="0"/>
                                  <a:ea typeface="Cambria Math" charset="0"/>
                                  <a:cs typeface="Cambria Math" charset="0"/>
                                </a:rPr>
                                <m:t>𝑠𝑒𝑐</m:t>
                              </m:r>
                            </m:e>
                          </m:func>
                        </m:num>
                        <m:den>
                          <m:r>
                            <a:rPr lang="en-US" sz="1600" b="0" i="1" dirty="0" smtClean="0">
                              <a:latin typeface="Cambria Math" charset="0"/>
                              <a:ea typeface="Cambria Math" charset="0"/>
                              <a:cs typeface="Cambria Math" charset="0"/>
                            </a:rPr>
                            <m:t>3.2 </m:t>
                          </m:r>
                          <m:r>
                            <a:rPr lang="en-US" sz="1600" b="0" i="1" dirty="0" smtClean="0">
                              <a:latin typeface="Cambria Math" charset="0"/>
                              <a:ea typeface="Cambria Math" charset="0"/>
                              <a:cs typeface="Cambria Math" charset="0"/>
                            </a:rPr>
                            <m:t>𝑠𝑒𝑐</m:t>
                          </m:r>
                        </m:den>
                      </m:f>
                      <m:r>
                        <a:rPr lang="en-US" sz="1600" b="0" i="1" dirty="0" smtClean="0">
                          <a:latin typeface="Cambria Math" charset="0"/>
                          <a:ea typeface="Cambria Math" charset="0"/>
                          <a:cs typeface="Cambria Math" charset="0"/>
                        </a:rPr>
                        <m:t>=821</m:t>
                      </m:r>
                      <m:f>
                        <m:fPr>
                          <m:ctrlPr>
                            <a:rPr lang="en-US" sz="1600" b="0" i="1" dirty="0" smtClean="0">
                              <a:latin typeface="Cambria Math" panose="02040503050406030204" pitchFamily="18" charset="0"/>
                              <a:ea typeface="Cambria Math" charset="0"/>
                              <a:cs typeface="Cambria Math" charset="0"/>
                            </a:rPr>
                          </m:ctrlPr>
                        </m:fPr>
                        <m:num>
                          <m:r>
                            <a:rPr lang="en-US" sz="1600" b="0" i="1" dirty="0" smtClean="0">
                              <a:latin typeface="Cambria Math" charset="0"/>
                              <a:ea typeface="Cambria Math" charset="0"/>
                              <a:cs typeface="Cambria Math" charset="0"/>
                            </a:rPr>
                            <m:t>𝑟𝑎𝑑</m:t>
                          </m:r>
                        </m:num>
                        <m:den>
                          <m:sSup>
                            <m:sSupPr>
                              <m:ctrlPr>
                                <a:rPr lang="en-US" sz="1600" b="0" i="1" dirty="0" smtClean="0">
                                  <a:latin typeface="Cambria Math" panose="02040503050406030204" pitchFamily="18" charset="0"/>
                                  <a:ea typeface="Cambria Math" charset="0"/>
                                  <a:cs typeface="Cambria Math" charset="0"/>
                                </a:rPr>
                              </m:ctrlPr>
                            </m:sSupPr>
                            <m:e>
                              <m:r>
                                <a:rPr lang="en-US" sz="1600" b="0" i="1" dirty="0" smtClean="0">
                                  <a:latin typeface="Cambria Math" charset="0"/>
                                  <a:ea typeface="Cambria Math" charset="0"/>
                                  <a:cs typeface="Cambria Math" charset="0"/>
                                </a:rPr>
                                <m:t>𝑠</m:t>
                              </m:r>
                            </m:e>
                            <m:sup>
                              <m:r>
                                <a:rPr lang="en-US" sz="1600" b="0" i="1" dirty="0" smtClean="0">
                                  <a:latin typeface="Cambria Math" charset="0"/>
                                  <a:ea typeface="Cambria Math" charset="0"/>
                                  <a:cs typeface="Cambria Math" charset="0"/>
                                </a:rPr>
                                <m:t>2</m:t>
                              </m:r>
                            </m:sup>
                          </m:sSup>
                        </m:den>
                      </m:f>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518885" y="4678624"/>
                <a:ext cx="6500113" cy="467692"/>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502637" y="5338428"/>
            <a:ext cx="8184444" cy="338554"/>
          </a:xfrm>
          <a:prstGeom prst="rect">
            <a:avLst/>
          </a:prstGeom>
          <a:noFill/>
        </p:spPr>
        <p:txBody>
          <a:bodyPr wrap="square" rtlCol="0">
            <a:spAutoFit/>
          </a:bodyPr>
          <a:lstStyle/>
          <a:p>
            <a:r>
              <a:rPr lang="en-US" sz="1600" dirty="0">
                <a:solidFill>
                  <a:srgbClr val="0070C0"/>
                </a:solidFill>
                <a:latin typeface="Palatino Linotype" charset="0"/>
                <a:ea typeface="Palatino Linotype" charset="0"/>
                <a:cs typeface="Palatino Linotype" charset="0"/>
              </a:rPr>
              <a:t>Now find 𝛉 using either equation with angular displacement:</a:t>
            </a:r>
          </a:p>
        </p:txBody>
      </p:sp>
      <mc:AlternateContent xmlns:mc="http://schemas.openxmlformats.org/markup-compatibility/2006" xmlns:a14="http://schemas.microsoft.com/office/drawing/2010/main">
        <mc:Choice Requires="a14">
          <p:sp>
            <p:nvSpPr>
              <p:cNvPr id="9" name="TextBox 8"/>
              <p:cNvSpPr txBox="1"/>
              <p:nvPr/>
            </p:nvSpPr>
            <p:spPr>
              <a:xfrm>
                <a:off x="1836152" y="5676982"/>
                <a:ext cx="5490990" cy="472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charset="0"/>
                          <a:ea typeface="Cambria Math" charset="0"/>
                          <a:cs typeface="Cambria Math" charset="0"/>
                        </a:rPr>
                        <m:t>∆</m:t>
                      </m:r>
                      <m:r>
                        <a:rPr lang="en-US" sz="1600" i="1" smtClean="0">
                          <a:latin typeface="Cambria Math" charset="0"/>
                          <a:ea typeface="Cambria Math" charset="0"/>
                          <a:cs typeface="Cambria Math" charset="0"/>
                        </a:rPr>
                        <m:t>𝜃</m:t>
                      </m:r>
                      <m:r>
                        <a:rPr lang="en-US" sz="1600" b="0" i="1" smtClean="0">
                          <a:latin typeface="Cambria Math" charset="0"/>
                          <a:ea typeface="Cambria Math" charset="0"/>
                          <a:cs typeface="Cambria Math" charset="0"/>
                        </a:rPr>
                        <m:t>=</m:t>
                      </m:r>
                      <m:sSub>
                        <m:sSubPr>
                          <m:ctrlPr>
                            <a:rPr lang="en-US" sz="1600" b="0" i="1" smtClean="0">
                              <a:latin typeface="Cambria Math" panose="02040503050406030204" pitchFamily="18" charset="0"/>
                              <a:ea typeface="Cambria Math" charset="0"/>
                              <a:cs typeface="Cambria Math" charset="0"/>
                            </a:rPr>
                          </m:ctrlPr>
                        </m:sSubPr>
                        <m:e>
                          <m:r>
                            <a:rPr lang="en-US" sz="1600" b="0" i="1" smtClean="0">
                              <a:latin typeface="Cambria Math" charset="0"/>
                              <a:ea typeface="Cambria Math" charset="0"/>
                              <a:cs typeface="Cambria Math" charset="0"/>
                            </a:rPr>
                            <m:t>𝜔</m:t>
                          </m:r>
                        </m:e>
                        <m:sub>
                          <m:r>
                            <a:rPr lang="en-US" sz="1600" b="0" i="1" smtClean="0">
                              <a:latin typeface="Cambria Math" charset="0"/>
                              <a:ea typeface="Cambria Math" charset="0"/>
                              <a:cs typeface="Cambria Math" charset="0"/>
                            </a:rPr>
                            <m:t>1</m:t>
                          </m:r>
                        </m:sub>
                      </m:sSub>
                      <m:r>
                        <a:rPr lang="en-US" sz="1600" b="0" i="1" smtClean="0">
                          <a:latin typeface="Cambria Math" charset="0"/>
                          <a:ea typeface="Cambria Math" charset="0"/>
                          <a:cs typeface="Cambria Math" charset="0"/>
                        </a:rPr>
                        <m:t>𝑡</m:t>
                      </m:r>
                      <m:r>
                        <a:rPr lang="en-US" sz="1600" b="0" i="1" smtClean="0">
                          <a:latin typeface="Cambria Math" charset="0"/>
                          <a:ea typeface="Cambria Math" charset="0"/>
                          <a:cs typeface="Cambria Math" charset="0"/>
                        </a:rPr>
                        <m:t>+</m:t>
                      </m:r>
                      <m:f>
                        <m:fPr>
                          <m:ctrlPr>
                            <a:rPr lang="en-US" sz="1600" b="0" i="1" smtClean="0">
                              <a:latin typeface="Cambria Math" panose="02040503050406030204" pitchFamily="18" charset="0"/>
                              <a:ea typeface="Cambria Math" charset="0"/>
                              <a:cs typeface="Cambria Math" charset="0"/>
                            </a:rPr>
                          </m:ctrlPr>
                        </m:fPr>
                        <m:num>
                          <m:r>
                            <a:rPr lang="en-US" sz="1600" b="0" i="1" smtClean="0">
                              <a:latin typeface="Cambria Math" charset="0"/>
                              <a:ea typeface="Cambria Math" charset="0"/>
                              <a:cs typeface="Cambria Math" charset="0"/>
                            </a:rPr>
                            <m:t>1</m:t>
                          </m:r>
                        </m:num>
                        <m:den>
                          <m:r>
                            <a:rPr lang="en-US" sz="1600" b="0" i="1" smtClean="0">
                              <a:latin typeface="Cambria Math" charset="0"/>
                              <a:ea typeface="Cambria Math" charset="0"/>
                              <a:cs typeface="Cambria Math" charset="0"/>
                            </a:rPr>
                            <m:t>2</m:t>
                          </m:r>
                        </m:den>
                      </m:f>
                      <m:r>
                        <a:rPr lang="en-US" sz="1600" b="0" i="1" smtClean="0">
                          <a:latin typeface="Cambria Math" charset="0"/>
                          <a:ea typeface="Cambria Math" charset="0"/>
                          <a:cs typeface="Cambria Math" charset="0"/>
                        </a:rPr>
                        <m:t>𝛼</m:t>
                      </m:r>
                      <m:sSup>
                        <m:sSupPr>
                          <m:ctrlPr>
                            <a:rPr lang="en-US" sz="1600" b="0" i="1" smtClean="0">
                              <a:latin typeface="Cambria Math" panose="02040503050406030204" pitchFamily="18" charset="0"/>
                              <a:ea typeface="Cambria Math" charset="0"/>
                              <a:cs typeface="Cambria Math" charset="0"/>
                            </a:rPr>
                          </m:ctrlPr>
                        </m:sSupPr>
                        <m:e>
                          <m:r>
                            <a:rPr lang="en-US" sz="1600" b="0" i="1" smtClean="0">
                              <a:latin typeface="Cambria Math" charset="0"/>
                              <a:ea typeface="Cambria Math" charset="0"/>
                              <a:cs typeface="Cambria Math" charset="0"/>
                            </a:rPr>
                            <m:t>𝑡</m:t>
                          </m:r>
                        </m:e>
                        <m:sup>
                          <m:r>
                            <a:rPr lang="en-US" sz="1600" b="0" i="1" smtClean="0">
                              <a:latin typeface="Cambria Math" charset="0"/>
                              <a:ea typeface="Cambria Math" charset="0"/>
                              <a:cs typeface="Cambria Math" charset="0"/>
                            </a:rPr>
                            <m:t>2</m:t>
                          </m:r>
                        </m:sup>
                      </m:sSup>
                      <m:r>
                        <a:rPr lang="en-US" sz="1600" b="0" i="1" smtClean="0">
                          <a:latin typeface="Cambria Math" charset="0"/>
                          <a:ea typeface="Cambria Math" charset="0"/>
                          <a:cs typeface="Cambria Math" charset="0"/>
                        </a:rPr>
                        <m:t>=0+</m:t>
                      </m:r>
                      <m:f>
                        <m:fPr>
                          <m:ctrlPr>
                            <a:rPr lang="en-US" sz="1600" b="0" i="1" smtClean="0">
                              <a:latin typeface="Cambria Math" panose="02040503050406030204" pitchFamily="18" charset="0"/>
                              <a:ea typeface="Cambria Math" charset="0"/>
                              <a:cs typeface="Cambria Math" charset="0"/>
                            </a:rPr>
                          </m:ctrlPr>
                        </m:fPr>
                        <m:num>
                          <m:r>
                            <a:rPr lang="en-US" sz="1600" b="0" i="1" smtClean="0">
                              <a:latin typeface="Cambria Math" charset="0"/>
                              <a:ea typeface="Cambria Math" charset="0"/>
                              <a:cs typeface="Cambria Math" charset="0"/>
                            </a:rPr>
                            <m:t>1</m:t>
                          </m:r>
                        </m:num>
                        <m:den>
                          <m:r>
                            <a:rPr lang="en-US" sz="1600" b="0" i="1" smtClean="0">
                              <a:latin typeface="Cambria Math" charset="0"/>
                              <a:ea typeface="Cambria Math" charset="0"/>
                              <a:cs typeface="Cambria Math" charset="0"/>
                            </a:rPr>
                            <m:t>2</m:t>
                          </m:r>
                        </m:den>
                      </m:f>
                      <m:d>
                        <m:dPr>
                          <m:ctrlPr>
                            <a:rPr lang="en-US" sz="1600" b="0" i="1" smtClean="0">
                              <a:latin typeface="Cambria Math" panose="02040503050406030204" pitchFamily="18" charset="0"/>
                              <a:ea typeface="Cambria Math" charset="0"/>
                              <a:cs typeface="Cambria Math" charset="0"/>
                            </a:rPr>
                          </m:ctrlPr>
                        </m:dPr>
                        <m:e>
                          <m:r>
                            <a:rPr lang="en-US" sz="1600" b="0" i="1" smtClean="0">
                              <a:latin typeface="Cambria Math" charset="0"/>
                              <a:ea typeface="Cambria Math" charset="0"/>
                              <a:cs typeface="Cambria Math" charset="0"/>
                            </a:rPr>
                            <m:t>821</m:t>
                          </m:r>
                          <m:f>
                            <m:fPr>
                              <m:ctrlPr>
                                <a:rPr lang="en-US" sz="1600" b="0" i="1" smtClean="0">
                                  <a:latin typeface="Cambria Math" panose="02040503050406030204" pitchFamily="18" charset="0"/>
                                  <a:ea typeface="Cambria Math" charset="0"/>
                                  <a:cs typeface="Cambria Math" charset="0"/>
                                </a:rPr>
                              </m:ctrlPr>
                            </m:fPr>
                            <m:num>
                              <m:r>
                                <a:rPr lang="en-US" sz="1600" b="0" i="1" smtClean="0">
                                  <a:latin typeface="Cambria Math" charset="0"/>
                                  <a:ea typeface="Cambria Math" charset="0"/>
                                  <a:cs typeface="Cambria Math" charset="0"/>
                                </a:rPr>
                                <m:t>𝑟𝑎𝑑</m:t>
                              </m:r>
                            </m:num>
                            <m:den>
                              <m:sSup>
                                <m:sSupPr>
                                  <m:ctrlPr>
                                    <a:rPr lang="en-US" sz="1600" b="0" i="1" smtClean="0">
                                      <a:latin typeface="Cambria Math" panose="02040503050406030204" pitchFamily="18" charset="0"/>
                                      <a:ea typeface="Cambria Math" charset="0"/>
                                      <a:cs typeface="Cambria Math" charset="0"/>
                                    </a:rPr>
                                  </m:ctrlPr>
                                </m:sSupPr>
                                <m:e>
                                  <m:r>
                                    <a:rPr lang="en-US" sz="1600" b="0" i="1" smtClean="0">
                                      <a:latin typeface="Cambria Math" charset="0"/>
                                      <a:ea typeface="Cambria Math" charset="0"/>
                                      <a:cs typeface="Cambria Math" charset="0"/>
                                    </a:rPr>
                                    <m:t>𝑠</m:t>
                                  </m:r>
                                </m:e>
                                <m:sup>
                                  <m:r>
                                    <a:rPr lang="en-US" sz="1600" b="0" i="1" smtClean="0">
                                      <a:latin typeface="Cambria Math" charset="0"/>
                                      <a:ea typeface="Cambria Math" charset="0"/>
                                      <a:cs typeface="Cambria Math" charset="0"/>
                                    </a:rPr>
                                    <m:t>2</m:t>
                                  </m:r>
                                </m:sup>
                              </m:sSup>
                            </m:den>
                          </m:f>
                        </m:e>
                      </m:d>
                      <m:sSup>
                        <m:sSupPr>
                          <m:ctrlPr>
                            <a:rPr lang="en-US" sz="1600" b="0" i="1" smtClean="0">
                              <a:latin typeface="Cambria Math" panose="02040503050406030204" pitchFamily="18" charset="0"/>
                              <a:ea typeface="Cambria Math" charset="0"/>
                              <a:cs typeface="Cambria Math" charset="0"/>
                            </a:rPr>
                          </m:ctrlPr>
                        </m:sSupPr>
                        <m:e>
                          <m:d>
                            <m:dPr>
                              <m:ctrlPr>
                                <a:rPr lang="en-US" sz="1600" b="0" i="1" smtClean="0">
                                  <a:latin typeface="Cambria Math" panose="02040503050406030204" pitchFamily="18" charset="0"/>
                                  <a:ea typeface="Cambria Math" charset="0"/>
                                  <a:cs typeface="Cambria Math" charset="0"/>
                                </a:rPr>
                              </m:ctrlPr>
                            </m:dPr>
                            <m:e>
                              <m:r>
                                <a:rPr lang="en-US" sz="1600" b="0" i="1" smtClean="0">
                                  <a:latin typeface="Cambria Math" charset="0"/>
                                  <a:ea typeface="Cambria Math" charset="0"/>
                                  <a:cs typeface="Cambria Math" charset="0"/>
                                </a:rPr>
                                <m:t>3.2 </m:t>
                              </m:r>
                              <m:r>
                                <a:rPr lang="en-US" sz="1600" b="0" i="1" smtClean="0">
                                  <a:latin typeface="Cambria Math" charset="0"/>
                                  <a:ea typeface="Cambria Math" charset="0"/>
                                  <a:cs typeface="Cambria Math" charset="0"/>
                                </a:rPr>
                                <m:t>𝑠</m:t>
                              </m:r>
                            </m:e>
                          </m:d>
                        </m:e>
                        <m:sup>
                          <m:r>
                            <a:rPr lang="en-US" sz="1600" b="0" i="1" smtClean="0">
                              <a:latin typeface="Cambria Math" charset="0"/>
                              <a:ea typeface="Cambria Math" charset="0"/>
                              <a:cs typeface="Cambria Math" charset="0"/>
                            </a:rPr>
                            <m:t>2</m:t>
                          </m:r>
                        </m:sup>
                      </m:sSup>
                      <m:r>
                        <a:rPr lang="en-US" sz="1600" b="0" i="1" smtClean="0">
                          <a:latin typeface="Cambria Math" charset="0"/>
                          <a:ea typeface="Cambria Math" charset="0"/>
                          <a:cs typeface="Cambria Math" charset="0"/>
                        </a:rPr>
                        <m:t>=4203 </m:t>
                      </m:r>
                      <m:r>
                        <a:rPr lang="en-US" sz="1600" b="0" i="1" smtClean="0">
                          <a:latin typeface="Cambria Math" charset="0"/>
                          <a:ea typeface="Cambria Math" charset="0"/>
                          <a:cs typeface="Cambria Math" charset="0"/>
                        </a:rPr>
                        <m:t>𝑟𝑎𝑑𝑖𝑎𝑛𝑠</m:t>
                      </m:r>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1836152" y="5676982"/>
                <a:ext cx="5490990" cy="47269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180"/>
          <p:cNvSpPr txBox="1">
            <a:spLocks/>
          </p:cNvSpPr>
          <p:nvPr/>
        </p:nvSpPr>
        <p:spPr bwMode="auto">
          <a:xfrm>
            <a:off x="290036" y="1238899"/>
            <a:ext cx="8625363" cy="51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800" dirty="0">
                <a:solidFill>
                  <a:srgbClr val="FF0000"/>
                </a:solidFill>
                <a:latin typeface="Apple Chancery"/>
                <a:cs typeface="Apple Chancery"/>
              </a:rPr>
              <a:t>The relationship                 </a:t>
            </a:r>
            <a:r>
              <a:rPr lang="en-US" sz="2000" dirty="0">
                <a:latin typeface="Times New Roman"/>
                <a:cs typeface="Times New Roman"/>
              </a:rPr>
              <a:t>is really code.  It is telling you three things:</a:t>
            </a:r>
          </a:p>
        </p:txBody>
      </p:sp>
      <p:sp>
        <p:nvSpPr>
          <p:cNvPr id="17409" name="Rectangle 161"/>
          <p:cNvSpPr>
            <a:spLocks/>
          </p:cNvSpPr>
          <p:nvPr/>
        </p:nvSpPr>
        <p:spPr bwMode="auto">
          <a:xfrm>
            <a:off x="3123248" y="4506053"/>
            <a:ext cx="177864"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graphicFrame>
        <p:nvGraphicFramePr>
          <p:cNvPr id="17410" name="Object 2"/>
          <p:cNvGraphicFramePr>
            <a:graphicFrameLocks noChangeAspect="1"/>
          </p:cNvGraphicFramePr>
          <p:nvPr/>
        </p:nvGraphicFramePr>
        <p:xfrm>
          <a:off x="2864565" y="1265908"/>
          <a:ext cx="1617663" cy="415925"/>
        </p:xfrm>
        <a:graphic>
          <a:graphicData uri="http://schemas.openxmlformats.org/presentationml/2006/ole">
            <mc:AlternateContent xmlns:mc="http://schemas.openxmlformats.org/markup-compatibility/2006">
              <mc:Choice xmlns:v="urn:schemas-microsoft-com:vml" Requires="v">
                <p:oleObj spid="_x0000_s10289" name="Equation" r:id="rId4" imgW="876300" imgH="241300" progId="Equation.DSMT4">
                  <p:embed/>
                </p:oleObj>
              </mc:Choice>
              <mc:Fallback>
                <p:oleObj name="Equation" r:id="rId4" imgW="876300" imgH="241300" progId="Equation.DSMT4">
                  <p:embed/>
                  <p:pic>
                    <p:nvPicPr>
                      <p:cNvPr id="17410" name="Object 2"/>
                      <p:cNvPicPr>
                        <a:picLocks noChangeAspect="1" noChangeArrowheads="1"/>
                      </p:cNvPicPr>
                      <p:nvPr/>
                    </p:nvPicPr>
                    <p:blipFill>
                      <a:blip r:embed="rId5"/>
                      <a:srcRect/>
                      <a:stretch>
                        <a:fillRect/>
                      </a:stretch>
                    </p:blipFill>
                    <p:spPr bwMode="auto">
                      <a:xfrm>
                        <a:off x="2864565" y="1265908"/>
                        <a:ext cx="1617663" cy="415925"/>
                      </a:xfrm>
                      <a:prstGeom prst="rect">
                        <a:avLst/>
                      </a:prstGeom>
                      <a:noFill/>
                      <a:ln>
                        <a:noFill/>
                      </a:ln>
                      <a:effectLst/>
                    </p:spPr>
                  </p:pic>
                </p:oleObj>
              </mc:Fallback>
            </mc:AlternateContent>
          </a:graphicData>
        </a:graphic>
      </p:graphicFrame>
      <p:graphicFrame>
        <p:nvGraphicFramePr>
          <p:cNvPr id="20657" name="Object 3"/>
          <p:cNvGraphicFramePr>
            <a:graphicFrameLocks noChangeAspect="1"/>
          </p:cNvGraphicFramePr>
          <p:nvPr/>
        </p:nvGraphicFramePr>
        <p:xfrm>
          <a:off x="3311525" y="5201729"/>
          <a:ext cx="1960563" cy="403225"/>
        </p:xfrm>
        <a:graphic>
          <a:graphicData uri="http://schemas.openxmlformats.org/presentationml/2006/ole">
            <mc:AlternateContent xmlns:mc="http://schemas.openxmlformats.org/markup-compatibility/2006">
              <mc:Choice xmlns:v="urn:schemas-microsoft-com:vml" Requires="v">
                <p:oleObj spid="_x0000_s10290" name="Equation" r:id="rId6" imgW="1092200" imgH="241300" progId="Equation.DSMT4">
                  <p:embed/>
                </p:oleObj>
              </mc:Choice>
              <mc:Fallback>
                <p:oleObj name="Equation" r:id="rId6" imgW="1092200" imgH="241300" progId="Equation.DSMT4">
                  <p:embed/>
                  <p:pic>
                    <p:nvPicPr>
                      <p:cNvPr id="20657" name="Object 3"/>
                      <p:cNvPicPr>
                        <a:picLocks noChangeAspect="1" noChangeArrowheads="1"/>
                      </p:cNvPicPr>
                      <p:nvPr/>
                    </p:nvPicPr>
                    <p:blipFill>
                      <a:blip r:embed="rId7"/>
                      <a:srcRect/>
                      <a:stretch>
                        <a:fillRect/>
                      </a:stretch>
                    </p:blipFill>
                    <p:spPr bwMode="auto">
                      <a:xfrm>
                        <a:off x="3311525" y="5201729"/>
                        <a:ext cx="1960563" cy="403225"/>
                      </a:xfrm>
                      <a:prstGeom prst="rect">
                        <a:avLst/>
                      </a:prstGeom>
                      <a:noFill/>
                      <a:ln>
                        <a:noFill/>
                      </a:ln>
                      <a:effectLst/>
                    </p:spPr>
                  </p:pic>
                </p:oleObj>
              </mc:Fallback>
            </mc:AlternateContent>
          </a:graphicData>
        </a:graphic>
      </p:graphicFrame>
      <p:sp>
        <p:nvSpPr>
          <p:cNvPr id="17412" name="Text Box 179"/>
          <p:cNvSpPr txBox="1">
            <a:spLocks/>
          </p:cNvSpPr>
          <p:nvPr/>
        </p:nvSpPr>
        <p:spPr bwMode="auto">
          <a:xfrm>
            <a:off x="0" y="274320"/>
            <a:ext cx="9144000" cy="744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ctr" eaLnBrk="1" hangingPunct="1"/>
            <a:r>
              <a:rPr lang="en-US" sz="4300" dirty="0">
                <a:solidFill>
                  <a:srgbClr val="FF1215"/>
                </a:solidFill>
                <a:latin typeface="Apple Chancery"/>
                <a:cs typeface="Apple Chancery"/>
              </a:rPr>
              <a:t>Rotational Vectors</a:t>
            </a:r>
            <a:endParaRPr lang="en-US" dirty="0">
              <a:solidFill>
                <a:srgbClr val="FF1215"/>
              </a:solidFill>
              <a:latin typeface="Apple Chancery"/>
              <a:cs typeface="Apple Chancery"/>
            </a:endParaRPr>
          </a:p>
        </p:txBody>
      </p:sp>
      <p:sp>
        <p:nvSpPr>
          <p:cNvPr id="17414" name="Text Box 181"/>
          <p:cNvSpPr txBox="1">
            <a:spLocks/>
          </p:cNvSpPr>
          <p:nvPr/>
        </p:nvSpPr>
        <p:spPr bwMode="auto">
          <a:xfrm>
            <a:off x="290036" y="4685951"/>
            <a:ext cx="8717009"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know how to </a:t>
            </a:r>
            <a:r>
              <a:rPr lang="en-US" sz="2000" dirty="0">
                <a:latin typeface="Times New Roman"/>
                <a:cs typeface="Times New Roman"/>
              </a:rPr>
              <a:t>decode the above expression.  The following is also a code.  </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2296" tIns="41148" rIns="82296" bIns="41148" anchor="ctr"/>
          <a:lstStyle/>
          <a:p>
            <a:endParaRPr lang="en-US"/>
          </a:p>
        </p:txBody>
      </p:sp>
      <p:sp>
        <p:nvSpPr>
          <p:cNvPr id="10" name="Text Box 10"/>
          <p:cNvSpPr txBox="1">
            <a:spLocks/>
          </p:cNvSpPr>
          <p:nvPr/>
        </p:nvSpPr>
        <p:spPr bwMode="auto">
          <a:xfrm>
            <a:off x="589599" y="2133850"/>
            <a:ext cx="7785258"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 </a:t>
            </a:r>
            <a:r>
              <a:rPr lang="en-US" sz="2000" dirty="0">
                <a:latin typeface="Times New Roman"/>
                <a:cs typeface="Times New Roman"/>
              </a:rPr>
              <a:t>the </a:t>
            </a:r>
            <a:r>
              <a:rPr lang="en-US" sz="2000" dirty="0">
                <a:solidFill>
                  <a:srgbClr val="FF0000"/>
                </a:solidFill>
                <a:latin typeface="Times New Roman"/>
                <a:cs typeface="Times New Roman"/>
              </a:rPr>
              <a:t>magnitude</a:t>
            </a:r>
            <a:r>
              <a:rPr lang="en-US" sz="2000" dirty="0">
                <a:latin typeface="Times New Roman"/>
                <a:cs typeface="Times New Roman"/>
              </a:rPr>
              <a:t> of the velocity (in this case, it’</a:t>
            </a:r>
            <a:r>
              <a:rPr lang="en-US" altLang="ja-JP" sz="2000" dirty="0">
                <a:latin typeface="Times New Roman"/>
                <a:cs typeface="Times New Roman"/>
              </a:rPr>
              <a:t>s 3 m/s); </a:t>
            </a:r>
            <a:endParaRPr lang="en-US" sz="2000" dirty="0">
              <a:latin typeface="Times New Roman"/>
              <a:cs typeface="Times New Roman"/>
            </a:endParaRPr>
          </a:p>
        </p:txBody>
      </p:sp>
      <p:sp>
        <p:nvSpPr>
          <p:cNvPr id="11" name="Text Box 11"/>
          <p:cNvSpPr txBox="1">
            <a:spLocks/>
          </p:cNvSpPr>
          <p:nvPr/>
        </p:nvSpPr>
        <p:spPr bwMode="auto">
          <a:xfrm>
            <a:off x="589599" y="2683443"/>
            <a:ext cx="7785258"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b.) </a:t>
            </a:r>
            <a:r>
              <a:rPr lang="en-US" sz="2000" dirty="0">
                <a:latin typeface="Times New Roman"/>
                <a:cs typeface="Times New Roman"/>
              </a:rPr>
              <a:t>the </a:t>
            </a:r>
            <a:r>
              <a:rPr lang="en-US" sz="2000" i="1" dirty="0">
                <a:solidFill>
                  <a:srgbClr val="FF0000"/>
                </a:solidFill>
                <a:latin typeface="Times New Roman"/>
                <a:cs typeface="Times New Roman"/>
              </a:rPr>
              <a:t>line</a:t>
            </a:r>
            <a:r>
              <a:rPr lang="en-US" sz="2000" dirty="0">
                <a:solidFill>
                  <a:srgbClr val="FF0000"/>
                </a:solidFill>
                <a:latin typeface="Times New Roman"/>
                <a:cs typeface="Times New Roman"/>
              </a:rPr>
              <a:t> of the velocity </a:t>
            </a:r>
            <a:r>
              <a:rPr lang="en-US" sz="2000" dirty="0">
                <a:latin typeface="Times New Roman"/>
                <a:cs typeface="Times New Roman"/>
              </a:rPr>
              <a:t>(the </a:t>
            </a:r>
            <a:r>
              <a:rPr lang="en-US" sz="2000" i="1" dirty="0">
                <a:latin typeface="Times New Roman"/>
                <a:cs typeface="Times New Roman"/>
              </a:rPr>
              <a:t>   </a:t>
            </a:r>
            <a:r>
              <a:rPr lang="en-US" sz="2000" dirty="0">
                <a:latin typeface="Times New Roman"/>
                <a:cs typeface="Times New Roman"/>
              </a:rPr>
              <a:t>tells you the vector is along the </a:t>
            </a:r>
            <a:r>
              <a:rPr lang="en-US" sz="2000" dirty="0">
                <a:solidFill>
                  <a:srgbClr val="0000FF"/>
                </a:solidFill>
                <a:latin typeface="Times New Roman"/>
                <a:cs typeface="Times New Roman"/>
              </a:rPr>
              <a:t>x-axis</a:t>
            </a:r>
            <a:r>
              <a:rPr lang="en-US" sz="2000" dirty="0">
                <a:latin typeface="Times New Roman"/>
                <a:cs typeface="Times New Roman"/>
              </a:rPr>
              <a:t>, versus being along the y-axis or z-axis or some combination thereof); and </a:t>
            </a:r>
          </a:p>
        </p:txBody>
      </p:sp>
      <p:sp>
        <p:nvSpPr>
          <p:cNvPr id="12" name="Text Box 12"/>
          <p:cNvSpPr txBox="1">
            <a:spLocks/>
          </p:cNvSpPr>
          <p:nvPr/>
        </p:nvSpPr>
        <p:spPr bwMode="auto">
          <a:xfrm>
            <a:off x="589599" y="3458143"/>
            <a:ext cx="7785258"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 </a:t>
            </a:r>
            <a:r>
              <a:rPr lang="en-US" sz="2000" dirty="0">
                <a:latin typeface="Times New Roman"/>
                <a:cs typeface="Times New Roman"/>
              </a:rPr>
              <a:t>the </a:t>
            </a:r>
            <a:r>
              <a:rPr lang="en-US" sz="2000" i="1" dirty="0">
                <a:solidFill>
                  <a:srgbClr val="FF0000"/>
                </a:solidFill>
                <a:latin typeface="Times New Roman"/>
                <a:cs typeface="Times New Roman"/>
              </a:rPr>
              <a:t>+</a:t>
            </a:r>
            <a:r>
              <a:rPr lang="en-US" sz="2000" dirty="0">
                <a:latin typeface="Times New Roman"/>
                <a:cs typeface="Times New Roman"/>
              </a:rPr>
              <a:t> or </a:t>
            </a:r>
            <a:r>
              <a:rPr lang="en-US" sz="2000" i="1" dirty="0">
                <a:solidFill>
                  <a:srgbClr val="FF0000"/>
                </a:solidFill>
                <a:latin typeface="Times New Roman"/>
                <a:cs typeface="Times New Roman"/>
              </a:rPr>
              <a:t>–</a:t>
            </a:r>
            <a:r>
              <a:rPr lang="en-US" sz="2000" dirty="0">
                <a:solidFill>
                  <a:srgbClr val="FF0000"/>
                </a:solidFill>
                <a:latin typeface="Times New Roman"/>
                <a:cs typeface="Times New Roman"/>
              </a:rPr>
              <a:t> </a:t>
            </a:r>
            <a:r>
              <a:rPr lang="en-US" sz="2000" dirty="0">
                <a:latin typeface="Times New Roman"/>
                <a:cs typeface="Times New Roman"/>
              </a:rPr>
              <a:t>tells you the </a:t>
            </a:r>
            <a:r>
              <a:rPr lang="en-US" sz="2000" i="1" dirty="0">
                <a:solidFill>
                  <a:srgbClr val="FF0000"/>
                </a:solidFill>
                <a:latin typeface="Times New Roman"/>
                <a:cs typeface="Times New Roman"/>
              </a:rPr>
              <a:t>actual </a:t>
            </a:r>
            <a:r>
              <a:rPr lang="en-US" sz="2000" dirty="0">
                <a:solidFill>
                  <a:srgbClr val="FF0000"/>
                </a:solidFill>
                <a:latin typeface="Times New Roman"/>
                <a:cs typeface="Times New Roman"/>
              </a:rPr>
              <a:t>direction along the line </a:t>
            </a:r>
            <a:r>
              <a:rPr lang="en-US" sz="2000" dirty="0">
                <a:latin typeface="Times New Roman"/>
                <a:cs typeface="Times New Roman"/>
              </a:rPr>
              <a:t>(in this case, it’</a:t>
            </a:r>
            <a:r>
              <a:rPr lang="en-US" altLang="ja-JP" sz="2000" dirty="0">
                <a:latin typeface="Times New Roman"/>
                <a:cs typeface="Times New Roman"/>
              </a:rPr>
              <a:t>s in the </a:t>
            </a:r>
            <a:r>
              <a:rPr lang="en-US" altLang="ja-JP" sz="2000" dirty="0">
                <a:solidFill>
                  <a:srgbClr val="0000FF"/>
                </a:solidFill>
                <a:latin typeface="Times New Roman"/>
                <a:cs typeface="Times New Roman"/>
              </a:rPr>
              <a:t>NEGATIVE x-direction</a:t>
            </a:r>
            <a:r>
              <a:rPr lang="en-US" altLang="ja-JP" sz="2000" dirty="0">
                <a:latin typeface="Times New Roman"/>
                <a:cs typeface="Times New Roman"/>
              </a:rPr>
              <a:t>, versus the POSITIVE x-direction); </a:t>
            </a:r>
            <a:endParaRPr lang="en-US" sz="2000" dirty="0">
              <a:latin typeface="Times New Roman"/>
              <a:cs typeface="Times New Roman"/>
            </a:endParaRPr>
          </a:p>
        </p:txBody>
      </p:sp>
      <p:graphicFrame>
        <p:nvGraphicFramePr>
          <p:cNvPr id="13" name="Object 2"/>
          <p:cNvGraphicFramePr>
            <a:graphicFrameLocks noChangeAspect="1"/>
          </p:cNvGraphicFramePr>
          <p:nvPr/>
        </p:nvGraphicFramePr>
        <p:xfrm>
          <a:off x="3773967" y="2650145"/>
          <a:ext cx="187325" cy="350837"/>
        </p:xfrm>
        <a:graphic>
          <a:graphicData uri="http://schemas.openxmlformats.org/presentationml/2006/ole">
            <mc:AlternateContent xmlns:mc="http://schemas.openxmlformats.org/markup-compatibility/2006">
              <mc:Choice xmlns:v="urn:schemas-microsoft-com:vml" Requires="v">
                <p:oleObj spid="_x0000_s10291" name="Equation" r:id="rId8" imgW="101600" imgH="203200" progId="Equation.DSMT4">
                  <p:embed/>
                </p:oleObj>
              </mc:Choice>
              <mc:Fallback>
                <p:oleObj name="Equation" r:id="rId8" imgW="101600" imgH="203200" progId="Equation.DSMT4">
                  <p:embed/>
                  <p:pic>
                    <p:nvPicPr>
                      <p:cNvPr id="13" name="Object 2"/>
                      <p:cNvPicPr>
                        <a:picLocks noChangeAspect="1" noChangeArrowheads="1"/>
                      </p:cNvPicPr>
                      <p:nvPr/>
                    </p:nvPicPr>
                    <p:blipFill>
                      <a:blip r:embed="rId9"/>
                      <a:srcRect/>
                      <a:stretch>
                        <a:fillRect/>
                      </a:stretch>
                    </p:blipFill>
                    <p:spPr bwMode="auto">
                      <a:xfrm>
                        <a:off x="3773967" y="2650145"/>
                        <a:ext cx="187325" cy="350837"/>
                      </a:xfrm>
                      <a:prstGeom prst="rect">
                        <a:avLst/>
                      </a:prstGeom>
                      <a:noFill/>
                      <a:ln>
                        <a:noFill/>
                      </a:ln>
                      <a:effectLst/>
                    </p:spPr>
                  </p:pic>
                </p:oleObj>
              </mc:Fallback>
            </mc:AlternateContent>
          </a:graphicData>
        </a:graphic>
      </p:graphicFrame>
      <p:sp>
        <p:nvSpPr>
          <p:cNvPr id="14" name="Text Box 19"/>
          <p:cNvSpPr txBox="1">
            <a:spLocks/>
          </p:cNvSpPr>
          <p:nvPr/>
        </p:nvSpPr>
        <p:spPr bwMode="auto">
          <a:xfrm>
            <a:off x="8607180" y="6477000"/>
            <a:ext cx="3513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8.)</a:t>
            </a:r>
          </a:p>
        </p:txBody>
      </p:sp>
      <p:sp>
        <p:nvSpPr>
          <p:cNvPr id="15" name="Text Box 181"/>
          <p:cNvSpPr txBox="1">
            <a:spLocks/>
          </p:cNvSpPr>
          <p:nvPr/>
        </p:nvSpPr>
        <p:spPr bwMode="auto">
          <a:xfrm>
            <a:off x="290036" y="5783868"/>
            <a:ext cx="8717009"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The question is, </a:t>
            </a:r>
            <a:r>
              <a:rPr lang="en-US" sz="2000" dirty="0">
                <a:solidFill>
                  <a:srgbClr val="0000FF"/>
                </a:solidFill>
                <a:latin typeface="Times New Roman"/>
                <a:cs typeface="Times New Roman"/>
              </a:rPr>
              <a:t>“</a:t>
            </a:r>
            <a:r>
              <a:rPr lang="en-US" altLang="ja-JP" sz="2000" dirty="0">
                <a:solidFill>
                  <a:srgbClr val="0000FF"/>
                </a:solidFill>
                <a:latin typeface="Times New Roman"/>
                <a:cs typeface="Times New Roman"/>
              </a:rPr>
              <a:t>What three things does </a:t>
            </a:r>
            <a:r>
              <a:rPr lang="en-US" altLang="ja-JP" sz="2000" i="1" dirty="0">
                <a:solidFill>
                  <a:srgbClr val="0000FF"/>
                </a:solidFill>
                <a:latin typeface="Times New Roman"/>
                <a:cs typeface="Times New Roman"/>
              </a:rPr>
              <a:t>this</a:t>
            </a:r>
            <a:r>
              <a:rPr lang="en-US" altLang="ja-JP" sz="2000" dirty="0">
                <a:solidFill>
                  <a:srgbClr val="0000FF"/>
                </a:solidFill>
                <a:latin typeface="Times New Roman"/>
                <a:cs typeface="Times New Roman"/>
              </a:rPr>
              <a:t> coding tell you?</a:t>
            </a:r>
            <a:r>
              <a:rPr lang="ja-JP" altLang="en-US" sz="2000" dirty="0">
                <a:solidFill>
                  <a:srgbClr val="0000FF"/>
                </a:solidFill>
                <a:latin typeface="Times New Roman"/>
                <a:cs typeface="Times New Roman"/>
              </a:rPr>
              <a:t>”</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217886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414"/>
                                        </p:tgtEl>
                                        <p:attrNameLst>
                                          <p:attrName>style.visibility</p:attrName>
                                        </p:attrNameLst>
                                      </p:cBhvr>
                                      <p:to>
                                        <p:strVal val="visible"/>
                                      </p:to>
                                    </p:set>
                                    <p:animEffect transition="in" filter="dissolve">
                                      <p:cBhvr>
                                        <p:cTn id="25" dur="500"/>
                                        <p:tgtEl>
                                          <p:spTgt spid="17414"/>
                                        </p:tgtEl>
                                      </p:cBhvr>
                                    </p:animEffect>
                                  </p:childTnLst>
                                </p:cTn>
                              </p:par>
                              <p:par>
                                <p:cTn id="26" presetID="9" presetClass="entr" presetSubtype="0" fill="hold" nodeType="withEffect">
                                  <p:stCondLst>
                                    <p:cond delay="0"/>
                                  </p:stCondLst>
                                  <p:childTnLst>
                                    <p:set>
                                      <p:cBhvr>
                                        <p:cTn id="27" dur="1" fill="hold">
                                          <p:stCondLst>
                                            <p:cond delay="0"/>
                                          </p:stCondLst>
                                        </p:cTn>
                                        <p:tgtEl>
                                          <p:spTgt spid="20657"/>
                                        </p:tgtEl>
                                        <p:attrNameLst>
                                          <p:attrName>style.visibility</p:attrName>
                                        </p:attrNameLst>
                                      </p:cBhvr>
                                      <p:to>
                                        <p:strVal val="visible"/>
                                      </p:to>
                                    </p:set>
                                    <p:animEffect transition="in" filter="dissolve">
                                      <p:cBhvr>
                                        <p:cTn id="28" dur="500"/>
                                        <p:tgtEl>
                                          <p:spTgt spid="2065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0" grpId="0"/>
      <p:bldP spid="11" grpId="0"/>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180"/>
          <p:cNvSpPr txBox="1">
            <a:spLocks/>
          </p:cNvSpPr>
          <p:nvPr/>
        </p:nvSpPr>
        <p:spPr bwMode="auto">
          <a:xfrm>
            <a:off x="290036" y="250065"/>
            <a:ext cx="8625363" cy="51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800" dirty="0">
                <a:solidFill>
                  <a:srgbClr val="FF0000"/>
                </a:solidFill>
                <a:latin typeface="Apple Chancery"/>
                <a:cs typeface="Apple Chancery"/>
              </a:rPr>
              <a:t>The relationship                     </a:t>
            </a:r>
            <a:r>
              <a:rPr lang="en-US" sz="2000" dirty="0">
                <a:latin typeface="Times New Roman"/>
                <a:cs typeface="Times New Roman"/>
              </a:rPr>
              <a:t>tells you:</a:t>
            </a:r>
          </a:p>
        </p:txBody>
      </p:sp>
      <p:sp>
        <p:nvSpPr>
          <p:cNvPr id="17409" name="Rectangle 161"/>
          <p:cNvSpPr>
            <a:spLocks/>
          </p:cNvSpPr>
          <p:nvPr/>
        </p:nvSpPr>
        <p:spPr bwMode="auto">
          <a:xfrm>
            <a:off x="3123248" y="3836195"/>
            <a:ext cx="177864"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graphicFrame>
        <p:nvGraphicFramePr>
          <p:cNvPr id="17410" name="Object 2"/>
          <p:cNvGraphicFramePr>
            <a:graphicFrameLocks noChangeAspect="1"/>
          </p:cNvGraphicFramePr>
          <p:nvPr/>
        </p:nvGraphicFramePr>
        <p:xfrm>
          <a:off x="2838414" y="273828"/>
          <a:ext cx="2016125" cy="415925"/>
        </p:xfrm>
        <a:graphic>
          <a:graphicData uri="http://schemas.openxmlformats.org/presentationml/2006/ole">
            <mc:AlternateContent xmlns:mc="http://schemas.openxmlformats.org/markup-compatibility/2006">
              <mc:Choice xmlns:v="urn:schemas-microsoft-com:vml" Requires="v">
                <p:oleObj spid="_x0000_s11313" name="Equation" r:id="rId4" imgW="1092200" imgH="241300" progId="Equation.DSMT4">
                  <p:embed/>
                </p:oleObj>
              </mc:Choice>
              <mc:Fallback>
                <p:oleObj name="Equation" r:id="rId4" imgW="1092200" imgH="241300" progId="Equation.DSMT4">
                  <p:embed/>
                  <p:pic>
                    <p:nvPicPr>
                      <p:cNvPr id="17410" name="Object 2"/>
                      <p:cNvPicPr>
                        <a:picLocks noChangeAspect="1" noChangeArrowheads="1"/>
                      </p:cNvPicPr>
                      <p:nvPr/>
                    </p:nvPicPr>
                    <p:blipFill>
                      <a:blip r:embed="rId5"/>
                      <a:srcRect/>
                      <a:stretch>
                        <a:fillRect/>
                      </a:stretch>
                    </p:blipFill>
                    <p:spPr bwMode="auto">
                      <a:xfrm>
                        <a:off x="2838414" y="273828"/>
                        <a:ext cx="2016125" cy="415925"/>
                      </a:xfrm>
                      <a:prstGeom prst="rect">
                        <a:avLst/>
                      </a:prstGeom>
                      <a:noFill/>
                      <a:ln>
                        <a:noFill/>
                      </a:ln>
                      <a:effectLst/>
                    </p:spPr>
                  </p:pic>
                </p:oleObj>
              </mc:Fallback>
            </mc:AlternateContent>
          </a:graphicData>
        </a:graphic>
      </p:graphicFrame>
      <p:sp>
        <p:nvSpPr>
          <p:cNvPr id="17414" name="Text Box 181"/>
          <p:cNvSpPr txBox="1">
            <a:spLocks/>
          </p:cNvSpPr>
          <p:nvPr/>
        </p:nvSpPr>
        <p:spPr bwMode="auto">
          <a:xfrm>
            <a:off x="241499" y="6026438"/>
            <a:ext cx="8717009"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In short, though, </a:t>
            </a:r>
            <a:r>
              <a:rPr lang="en-US" sz="2000" dirty="0">
                <a:latin typeface="Times New Roman"/>
                <a:cs typeface="Times New Roman"/>
              </a:rPr>
              <a:t>if you know how to do the decoding, the notation is as simple as                          .</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2296" tIns="41148" rIns="82296" bIns="41148" anchor="ctr"/>
          <a:lstStyle/>
          <a:p>
            <a:endParaRPr lang="en-US"/>
          </a:p>
        </p:txBody>
      </p:sp>
      <p:sp>
        <p:nvSpPr>
          <p:cNvPr id="10" name="Text Box 10"/>
          <p:cNvSpPr txBox="1">
            <a:spLocks/>
          </p:cNvSpPr>
          <p:nvPr/>
        </p:nvSpPr>
        <p:spPr bwMode="auto">
          <a:xfrm>
            <a:off x="589599" y="857935"/>
            <a:ext cx="7785258"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 </a:t>
            </a:r>
            <a:r>
              <a:rPr lang="en-US" sz="2000" dirty="0">
                <a:latin typeface="Times New Roman"/>
                <a:cs typeface="Times New Roman"/>
              </a:rPr>
              <a:t>the </a:t>
            </a:r>
            <a:r>
              <a:rPr lang="en-US" sz="2000" dirty="0">
                <a:solidFill>
                  <a:srgbClr val="FF0000"/>
                </a:solidFill>
                <a:latin typeface="Times New Roman"/>
                <a:cs typeface="Times New Roman"/>
              </a:rPr>
              <a:t>magnitude</a:t>
            </a:r>
            <a:r>
              <a:rPr lang="en-US" sz="2000" dirty="0">
                <a:latin typeface="Times New Roman"/>
                <a:cs typeface="Times New Roman"/>
              </a:rPr>
              <a:t> of the </a:t>
            </a:r>
            <a:r>
              <a:rPr lang="en-US" sz="2000" i="1" dirty="0">
                <a:solidFill>
                  <a:srgbClr val="0000FF"/>
                </a:solidFill>
                <a:latin typeface="Times New Roman"/>
                <a:cs typeface="Times New Roman"/>
              </a:rPr>
              <a:t>angular</a:t>
            </a:r>
            <a:r>
              <a:rPr lang="en-US" sz="2000" dirty="0">
                <a:solidFill>
                  <a:srgbClr val="0000FF"/>
                </a:solidFill>
                <a:latin typeface="Times New Roman"/>
                <a:cs typeface="Times New Roman"/>
              </a:rPr>
              <a:t> velocity</a:t>
            </a:r>
            <a:r>
              <a:rPr lang="en-US" sz="2000" dirty="0">
                <a:latin typeface="Times New Roman"/>
                <a:cs typeface="Times New Roman"/>
              </a:rPr>
              <a:t> (in this case, it’</a:t>
            </a:r>
            <a:r>
              <a:rPr lang="en-US" altLang="ja-JP" sz="2000" dirty="0">
                <a:latin typeface="Times New Roman"/>
                <a:cs typeface="Times New Roman"/>
              </a:rPr>
              <a:t>s 3 rad/s); </a:t>
            </a:r>
            <a:endParaRPr lang="en-US" sz="2000" dirty="0">
              <a:latin typeface="Times New Roman"/>
              <a:cs typeface="Times New Roman"/>
            </a:endParaRPr>
          </a:p>
        </p:txBody>
      </p:sp>
      <p:sp>
        <p:nvSpPr>
          <p:cNvPr id="11" name="Text Box 11"/>
          <p:cNvSpPr txBox="1">
            <a:spLocks/>
          </p:cNvSpPr>
          <p:nvPr/>
        </p:nvSpPr>
        <p:spPr bwMode="auto">
          <a:xfrm>
            <a:off x="589598" y="1322464"/>
            <a:ext cx="8417445"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b.) </a:t>
            </a:r>
            <a:r>
              <a:rPr lang="en-US" sz="2000" dirty="0">
                <a:latin typeface="Times New Roman"/>
                <a:cs typeface="Times New Roman"/>
              </a:rPr>
              <a:t>the </a:t>
            </a:r>
            <a:r>
              <a:rPr lang="en-US" sz="2000" i="1" dirty="0">
                <a:solidFill>
                  <a:srgbClr val="FF0000"/>
                </a:solidFill>
                <a:latin typeface="Times New Roman"/>
                <a:cs typeface="Times New Roman"/>
              </a:rPr>
              <a:t>DIRECTION OF THE AXIS </a:t>
            </a:r>
            <a:r>
              <a:rPr lang="en-US" sz="2000" dirty="0">
                <a:solidFill>
                  <a:srgbClr val="0000FF"/>
                </a:solidFill>
                <a:latin typeface="Times New Roman"/>
                <a:cs typeface="Times New Roman"/>
              </a:rPr>
              <a:t>about which the angular velocity proceeds </a:t>
            </a:r>
            <a:r>
              <a:rPr lang="en-US" sz="2000" dirty="0">
                <a:latin typeface="Times New Roman"/>
                <a:cs typeface="Times New Roman"/>
              </a:rPr>
              <a:t>(this will be </a:t>
            </a:r>
            <a:r>
              <a:rPr lang="en-US" sz="2000" i="1" dirty="0">
                <a:solidFill>
                  <a:srgbClr val="0000FF"/>
                </a:solidFill>
                <a:latin typeface="Times New Roman"/>
                <a:cs typeface="Times New Roman"/>
              </a:rPr>
              <a:t>perpendicular</a:t>
            </a:r>
            <a:r>
              <a:rPr lang="en-US" sz="2000" dirty="0">
                <a:solidFill>
                  <a:srgbClr val="0000FF"/>
                </a:solidFill>
                <a:latin typeface="Times New Roman"/>
                <a:cs typeface="Times New Roman"/>
              </a:rPr>
              <a:t> to the plane of the motion</a:t>
            </a:r>
            <a:r>
              <a:rPr lang="en-US" sz="2000" dirty="0">
                <a:latin typeface="Times New Roman"/>
                <a:cs typeface="Times New Roman"/>
              </a:rPr>
              <a:t>, so an “ </a:t>
            </a:r>
            <a:r>
              <a:rPr lang="en-US" sz="2000" i="1" dirty="0">
                <a:latin typeface="Times New Roman"/>
                <a:cs typeface="Times New Roman"/>
              </a:rPr>
              <a:t> “ </a:t>
            </a:r>
            <a:r>
              <a:rPr lang="en-US" sz="2000" dirty="0">
                <a:latin typeface="Times New Roman"/>
                <a:cs typeface="Times New Roman"/>
              </a:rPr>
              <a:t>tells you the motion is in the </a:t>
            </a:r>
            <a:r>
              <a:rPr lang="en-US" sz="2000" i="1" dirty="0">
                <a:solidFill>
                  <a:srgbClr val="0000FF"/>
                </a:solidFill>
                <a:latin typeface="Times New Roman"/>
                <a:cs typeface="Times New Roman"/>
              </a:rPr>
              <a:t>y-z plane</a:t>
            </a:r>
            <a:r>
              <a:rPr lang="en-US" sz="2000" dirty="0">
                <a:latin typeface="Times New Roman"/>
                <a:cs typeface="Times New Roman"/>
              </a:rPr>
              <a:t>); and </a:t>
            </a:r>
          </a:p>
        </p:txBody>
      </p:sp>
      <p:sp>
        <p:nvSpPr>
          <p:cNvPr id="12" name="Text Box 12"/>
          <p:cNvSpPr txBox="1">
            <a:spLocks/>
          </p:cNvSpPr>
          <p:nvPr/>
        </p:nvSpPr>
        <p:spPr bwMode="auto">
          <a:xfrm>
            <a:off x="589599" y="2339619"/>
            <a:ext cx="8417446"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 </a:t>
            </a:r>
            <a:r>
              <a:rPr lang="en-US" sz="2000" dirty="0">
                <a:latin typeface="Times New Roman"/>
                <a:cs typeface="Times New Roman"/>
              </a:rPr>
              <a:t>the </a:t>
            </a:r>
            <a:r>
              <a:rPr lang="en-US" sz="2000" i="1" dirty="0">
                <a:solidFill>
                  <a:srgbClr val="FF0000"/>
                </a:solidFill>
                <a:latin typeface="Times New Roman"/>
                <a:cs typeface="Times New Roman"/>
              </a:rPr>
              <a:t>+</a:t>
            </a:r>
            <a:r>
              <a:rPr lang="en-US" sz="2000" dirty="0">
                <a:latin typeface="Times New Roman"/>
                <a:cs typeface="Times New Roman"/>
              </a:rPr>
              <a:t> or </a:t>
            </a:r>
            <a:r>
              <a:rPr lang="en-US" sz="2000" i="1" dirty="0">
                <a:solidFill>
                  <a:srgbClr val="FF0000"/>
                </a:solidFill>
                <a:latin typeface="Times New Roman"/>
                <a:cs typeface="Times New Roman"/>
              </a:rPr>
              <a:t>–</a:t>
            </a:r>
            <a:r>
              <a:rPr lang="en-US" sz="2000" dirty="0">
                <a:solidFill>
                  <a:srgbClr val="FF0000"/>
                </a:solidFill>
                <a:latin typeface="Times New Roman"/>
                <a:cs typeface="Times New Roman"/>
              </a:rPr>
              <a:t> </a:t>
            </a:r>
            <a:r>
              <a:rPr lang="en-US" sz="2000" dirty="0">
                <a:latin typeface="Times New Roman"/>
                <a:cs typeface="Times New Roman"/>
              </a:rPr>
              <a:t>tells you the </a:t>
            </a:r>
            <a:r>
              <a:rPr lang="en-US" sz="2000" dirty="0">
                <a:solidFill>
                  <a:schemeClr val="tx1"/>
                </a:solidFill>
                <a:latin typeface="Times New Roman"/>
                <a:cs typeface="Times New Roman"/>
              </a:rPr>
              <a:t>whether the </a:t>
            </a:r>
            <a:r>
              <a:rPr lang="en-US" sz="2000" dirty="0">
                <a:solidFill>
                  <a:srgbClr val="FF0000"/>
                </a:solidFill>
                <a:latin typeface="Times New Roman"/>
                <a:cs typeface="Times New Roman"/>
              </a:rPr>
              <a:t>rotation </a:t>
            </a:r>
            <a:r>
              <a:rPr lang="en-US" sz="2000" dirty="0">
                <a:latin typeface="Times New Roman"/>
                <a:cs typeface="Times New Roman"/>
              </a:rPr>
              <a:t>is</a:t>
            </a:r>
            <a:r>
              <a:rPr lang="en-US" sz="2000" dirty="0">
                <a:solidFill>
                  <a:srgbClr val="FF0000"/>
                </a:solidFill>
                <a:latin typeface="Times New Roman"/>
                <a:cs typeface="Times New Roman"/>
              </a:rPr>
              <a:t> clockwise or counterclockwise, </a:t>
            </a:r>
            <a:r>
              <a:rPr lang="en-US" sz="2000" dirty="0">
                <a:solidFill>
                  <a:srgbClr val="0000FF"/>
                </a:solidFill>
                <a:latin typeface="Times New Roman"/>
                <a:cs typeface="Times New Roman"/>
              </a:rPr>
              <a:t>as viewed from the positive side of the axis </a:t>
            </a:r>
            <a:r>
              <a:rPr lang="en-US" sz="2000" dirty="0">
                <a:latin typeface="Times New Roman"/>
                <a:cs typeface="Times New Roman"/>
              </a:rPr>
              <a:t>(in this case, it’</a:t>
            </a:r>
            <a:r>
              <a:rPr lang="en-US" altLang="ja-JP" sz="2000" dirty="0">
                <a:latin typeface="Times New Roman"/>
                <a:cs typeface="Times New Roman"/>
              </a:rPr>
              <a:t>s </a:t>
            </a:r>
            <a:r>
              <a:rPr lang="en-US" altLang="ja-JP" sz="2000" dirty="0">
                <a:solidFill>
                  <a:srgbClr val="0000FF"/>
                </a:solidFill>
                <a:latin typeface="Times New Roman"/>
                <a:cs typeface="Times New Roman"/>
              </a:rPr>
              <a:t>NEGATIVE</a:t>
            </a:r>
            <a:r>
              <a:rPr lang="en-US" altLang="ja-JP" sz="2000" dirty="0">
                <a:latin typeface="Times New Roman"/>
                <a:cs typeface="Times New Roman"/>
              </a:rPr>
              <a:t>, so the rotation will be </a:t>
            </a:r>
            <a:r>
              <a:rPr lang="en-US" altLang="ja-JP" sz="2000" i="1" dirty="0">
                <a:solidFill>
                  <a:srgbClr val="0000FF"/>
                </a:solidFill>
                <a:latin typeface="Times New Roman"/>
                <a:cs typeface="Times New Roman"/>
              </a:rPr>
              <a:t>clockwise</a:t>
            </a:r>
            <a:r>
              <a:rPr lang="en-US" altLang="ja-JP" sz="2000" dirty="0">
                <a:latin typeface="Times New Roman"/>
                <a:cs typeface="Times New Roman"/>
              </a:rPr>
              <a:t>—more about this later). </a:t>
            </a:r>
            <a:endParaRPr lang="en-US" sz="2000" dirty="0">
              <a:latin typeface="Times New Roman"/>
              <a:cs typeface="Times New Roman"/>
            </a:endParaRPr>
          </a:p>
        </p:txBody>
      </p:sp>
      <p:graphicFrame>
        <p:nvGraphicFramePr>
          <p:cNvPr id="13" name="Object 2"/>
          <p:cNvGraphicFramePr>
            <a:graphicFrameLocks noChangeAspect="1"/>
          </p:cNvGraphicFramePr>
          <p:nvPr/>
        </p:nvGraphicFramePr>
        <p:xfrm>
          <a:off x="6878264" y="1605397"/>
          <a:ext cx="187325" cy="350837"/>
        </p:xfrm>
        <a:graphic>
          <a:graphicData uri="http://schemas.openxmlformats.org/presentationml/2006/ole">
            <mc:AlternateContent xmlns:mc="http://schemas.openxmlformats.org/markup-compatibility/2006">
              <mc:Choice xmlns:v="urn:schemas-microsoft-com:vml" Requires="v">
                <p:oleObj spid="_x0000_s11314" name="Equation" r:id="rId6" imgW="101600" imgH="203200" progId="Equation.DSMT4">
                  <p:embed/>
                </p:oleObj>
              </mc:Choice>
              <mc:Fallback>
                <p:oleObj name="Equation" r:id="rId6" imgW="101600" imgH="203200" progId="Equation.DSMT4">
                  <p:embed/>
                  <p:pic>
                    <p:nvPicPr>
                      <p:cNvPr id="13" name="Object 2"/>
                      <p:cNvPicPr>
                        <a:picLocks noChangeAspect="1" noChangeArrowheads="1"/>
                      </p:cNvPicPr>
                      <p:nvPr/>
                    </p:nvPicPr>
                    <p:blipFill>
                      <a:blip r:embed="rId7"/>
                      <a:srcRect/>
                      <a:stretch>
                        <a:fillRect/>
                      </a:stretch>
                    </p:blipFill>
                    <p:spPr bwMode="auto">
                      <a:xfrm>
                        <a:off x="6878264" y="1605397"/>
                        <a:ext cx="187325" cy="350837"/>
                      </a:xfrm>
                      <a:prstGeom prst="rect">
                        <a:avLst/>
                      </a:prstGeom>
                      <a:noFill/>
                      <a:ln>
                        <a:noFill/>
                      </a:ln>
                      <a:effectLst/>
                    </p:spPr>
                  </p:pic>
                </p:oleObj>
              </mc:Fallback>
            </mc:AlternateContent>
          </a:graphicData>
        </a:graphic>
      </p:graphicFrame>
      <p:sp>
        <p:nvSpPr>
          <p:cNvPr id="14" name="Text Box 19"/>
          <p:cNvSpPr txBox="1">
            <a:spLocks/>
          </p:cNvSpPr>
          <p:nvPr/>
        </p:nvSpPr>
        <p:spPr bwMode="auto">
          <a:xfrm>
            <a:off x="8607180" y="6477000"/>
            <a:ext cx="3513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9.)</a:t>
            </a:r>
          </a:p>
        </p:txBody>
      </p:sp>
      <p:graphicFrame>
        <p:nvGraphicFramePr>
          <p:cNvPr id="15" name="Object 2"/>
          <p:cNvGraphicFramePr>
            <a:graphicFrameLocks noChangeAspect="1"/>
          </p:cNvGraphicFramePr>
          <p:nvPr/>
        </p:nvGraphicFramePr>
        <p:xfrm>
          <a:off x="3763168" y="6309166"/>
          <a:ext cx="1617663" cy="415925"/>
        </p:xfrm>
        <a:graphic>
          <a:graphicData uri="http://schemas.openxmlformats.org/presentationml/2006/ole">
            <mc:AlternateContent xmlns:mc="http://schemas.openxmlformats.org/markup-compatibility/2006">
              <mc:Choice xmlns:v="urn:schemas-microsoft-com:vml" Requires="v">
                <p:oleObj spid="_x0000_s11315" name="Equation" r:id="rId8" imgW="876300" imgH="241300" progId="Equation.DSMT4">
                  <p:embed/>
                </p:oleObj>
              </mc:Choice>
              <mc:Fallback>
                <p:oleObj name="Equation" r:id="rId8" imgW="876300" imgH="241300" progId="Equation.DSMT4">
                  <p:embed/>
                  <p:pic>
                    <p:nvPicPr>
                      <p:cNvPr id="15" name="Object 2"/>
                      <p:cNvPicPr>
                        <a:picLocks noChangeAspect="1" noChangeArrowheads="1"/>
                      </p:cNvPicPr>
                      <p:nvPr/>
                    </p:nvPicPr>
                    <p:blipFill>
                      <a:blip r:embed="rId9"/>
                      <a:srcRect/>
                      <a:stretch>
                        <a:fillRect/>
                      </a:stretch>
                    </p:blipFill>
                    <p:spPr bwMode="auto">
                      <a:xfrm>
                        <a:off x="3763168" y="6309166"/>
                        <a:ext cx="1617663" cy="415925"/>
                      </a:xfrm>
                      <a:prstGeom prst="rect">
                        <a:avLst/>
                      </a:prstGeom>
                      <a:noFill/>
                      <a:ln>
                        <a:noFill/>
                      </a:ln>
                      <a:effectLst/>
                    </p:spPr>
                  </p:pic>
                </p:oleObj>
              </mc:Fallback>
            </mc:AlternateContent>
          </a:graphicData>
        </a:graphic>
      </p:graphicFrame>
      <p:sp>
        <p:nvSpPr>
          <p:cNvPr id="16" name="Text Box 181">
            <a:extLst>
              <a:ext uri="{FF2B5EF4-FFF2-40B4-BE49-F238E27FC236}">
                <a16:creationId xmlns:a16="http://schemas.microsoft.com/office/drawing/2014/main" id="{8B2F8AD1-8EE0-4D4B-BCFA-E691BE5886B0}"/>
              </a:ext>
            </a:extLst>
          </p:cNvPr>
          <p:cNvSpPr txBox="1">
            <a:spLocks/>
          </p:cNvSpPr>
          <p:nvPr/>
        </p:nvSpPr>
        <p:spPr bwMode="auto">
          <a:xfrm>
            <a:off x="244212" y="3441983"/>
            <a:ext cx="8717009" cy="254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Clarification </a:t>
            </a:r>
            <a:r>
              <a:rPr lang="en-US" sz="2000" dirty="0">
                <a:latin typeface="Times New Roman"/>
                <a:cs typeface="Times New Roman"/>
              </a:rPr>
              <a:t>concerning </a:t>
            </a:r>
            <a:r>
              <a:rPr lang="en-US" sz="2000" i="1" dirty="0">
                <a:latin typeface="Times New Roman"/>
                <a:cs typeface="Times New Roman"/>
              </a:rPr>
              <a:t>parts c </a:t>
            </a:r>
            <a:r>
              <a:rPr lang="en-US" sz="2000" dirty="0">
                <a:latin typeface="Times New Roman"/>
                <a:cs typeface="Times New Roman"/>
              </a:rPr>
              <a:t>above.  Both physics and standard mathematics use what is called a right-handed coordinate system.  That means that if you place your right hand along the +x direction and curl your fingers in the +y direction, your thumb will point in the +z direction.  The reason this is significant is that in doing so, you will be curling your fingers counterclockwise.  So if you want to characterize a body moving counterclockwise in the x-y plane, giving the direction as +k makes sense as that is the direction your thumb would point if you made the fingers of your right hand curl along the direction of motion.</a:t>
            </a:r>
          </a:p>
        </p:txBody>
      </p:sp>
    </p:spTree>
    <p:extLst>
      <p:ext uri="{BB962C8B-B14F-4D97-AF65-F5344CB8AC3E}">
        <p14:creationId xmlns:p14="http://schemas.microsoft.com/office/powerpoint/2010/main" val="281583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dissolve">
                                      <p:cBhvr>
                                        <p:cTn id="28" dur="500"/>
                                        <p:tgtEl>
                                          <p:spTgt spid="174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0" grpId="0"/>
      <p:bldP spid="11"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conventions with rotation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1083" y="1298221"/>
                <a:ext cx="8597590" cy="5034845"/>
              </a:xfrm>
            </p:spPr>
            <p:txBody>
              <a:bodyPr>
                <a:normAutofit/>
              </a:bodyPr>
              <a:lstStyle/>
              <a:p>
                <a:r>
                  <a:rPr lang="en-US" sz="2000" dirty="0"/>
                  <a:t>So far, we’ve used linear coordinate systems, with + and </a:t>
                </a:r>
                <a:r>
                  <a:rPr lang="mr-IN" sz="2000" dirty="0"/>
                  <a:t>–</a:t>
                </a:r>
                <a:r>
                  <a:rPr lang="en-US" sz="2000" dirty="0"/>
                  <a:t> directions based on x and y axes.</a:t>
                </a:r>
              </a:p>
              <a:p>
                <a:r>
                  <a:rPr lang="en-US" sz="2000" dirty="0"/>
                  <a:t>If you see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charset="0"/>
                          </a:rPr>
                          <m:t>𝑣</m:t>
                        </m:r>
                      </m:e>
                    </m:acc>
                    <m:r>
                      <a:rPr lang="en-US" sz="2000" b="0" i="1" smtClean="0">
                        <a:latin typeface="Cambria Math" charset="0"/>
                      </a:rPr>
                      <m:t>=(−3</m:t>
                    </m:r>
                    <m:f>
                      <m:fPr>
                        <m:ctrlPr>
                          <a:rPr lang="en-US" sz="2000" b="0" i="1" smtClean="0">
                            <a:latin typeface="Cambria Math" panose="02040503050406030204" pitchFamily="18" charset="0"/>
                          </a:rPr>
                        </m:ctrlPr>
                      </m:fPr>
                      <m:num>
                        <m:r>
                          <a:rPr lang="en-US" sz="2000" b="0" i="1" smtClean="0">
                            <a:latin typeface="Cambria Math" charset="0"/>
                          </a:rPr>
                          <m:t>𝑚</m:t>
                        </m:r>
                      </m:num>
                      <m:den>
                        <m:r>
                          <a:rPr lang="en-US" sz="2000" b="0" i="1" smtClean="0">
                            <a:latin typeface="Cambria Math" charset="0"/>
                          </a:rPr>
                          <m:t>𝑠</m:t>
                        </m:r>
                      </m:den>
                    </m:f>
                    <m:r>
                      <a:rPr lang="en-US" sz="2000" b="0" i="1" smtClean="0">
                        <a:latin typeface="Cambria Math" charset="0"/>
                      </a:rPr>
                      <m:t>) </m:t>
                    </m:r>
                    <m:acc>
                      <m:accPr>
                        <m:chr m:val="̂"/>
                        <m:ctrlPr>
                          <a:rPr lang="en-US" sz="2000" b="0" i="1" smtClean="0">
                            <a:latin typeface="Cambria Math" panose="02040503050406030204" pitchFamily="18" charset="0"/>
                          </a:rPr>
                        </m:ctrlPr>
                      </m:accPr>
                      <m:e>
                        <m:r>
                          <a:rPr lang="en-US" sz="2000" b="0" i="1" smtClean="0">
                            <a:latin typeface="Cambria Math" charset="0"/>
                          </a:rPr>
                          <m:t>𝑖</m:t>
                        </m:r>
                      </m:e>
                    </m:acc>
                  </m:oMath>
                </a14:m>
                <a:r>
                  <a:rPr lang="en-US" sz="2000" dirty="0"/>
                  <a:t> , what does that mean?</a:t>
                </a:r>
              </a:p>
              <a:p>
                <a:endParaRPr lang="en-US" dirty="0"/>
              </a:p>
              <a:p>
                <a:endParaRPr lang="en-US" dirty="0"/>
              </a:p>
              <a:p>
                <a:r>
                  <a:rPr lang="en-US" sz="2000" dirty="0"/>
                  <a:t>For rotational motion, we have a similar, but slightly different ”code.” We use a </a:t>
                </a:r>
                <a:r>
                  <a:rPr lang="en-US" sz="2000" u="sng" dirty="0"/>
                  <a:t>right-handed coordinate system</a:t>
                </a:r>
                <a:r>
                  <a:rPr lang="en-US" sz="2000" dirty="0"/>
                  <a:t> for rotation: </a:t>
                </a:r>
              </a:p>
              <a:p>
                <a:pPr lvl="1"/>
                <a:r>
                  <a:rPr lang="en-US" sz="1800" dirty="0"/>
                  <a:t>The fingers of your right hand point along the +x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charset="0"/>
                          </a:rPr>
                          <m:t>𝑖</m:t>
                        </m:r>
                      </m:e>
                    </m:acc>
                  </m:oMath>
                </a14:m>
                <a:r>
                  <a:rPr lang="en-US" sz="1800" dirty="0"/>
                  <a:t>) axis</a:t>
                </a:r>
              </a:p>
              <a:p>
                <a:pPr lvl="1"/>
                <a:r>
                  <a:rPr lang="en-US" sz="1800" dirty="0"/>
                  <a:t>You curl your fingers towards the +y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charset="0"/>
                          </a:rPr>
                          <m:t>𝑗</m:t>
                        </m:r>
                        <m:r>
                          <a:rPr lang="en-US" sz="1800" b="0" i="1" smtClean="0">
                            <a:latin typeface="Cambria Math" charset="0"/>
                          </a:rPr>
                          <m:t>)</m:t>
                        </m:r>
                      </m:e>
                    </m:acc>
                  </m:oMath>
                </a14:m>
                <a:r>
                  <a:rPr lang="en-US" sz="1800" dirty="0"/>
                  <a:t> axis</a:t>
                </a:r>
              </a:p>
              <a:p>
                <a:pPr lvl="1"/>
                <a:r>
                  <a:rPr lang="en-US" sz="1800" dirty="0"/>
                  <a:t>Your thumb points in the +z (</a:t>
                </a:r>
                <a14:m>
                  <m:oMath xmlns:m="http://schemas.openxmlformats.org/officeDocument/2006/math">
                    <m:acc>
                      <m:accPr>
                        <m:chr m:val="̂"/>
                        <m:ctrlPr>
                          <a:rPr lang="en-US" sz="1800" i="1">
                            <a:latin typeface="Cambria Math" panose="02040503050406030204" pitchFamily="18" charset="0"/>
                          </a:rPr>
                        </m:ctrlPr>
                      </m:accPr>
                      <m:e>
                        <m:r>
                          <a:rPr lang="en-US" sz="1800" b="0" i="1" smtClean="0">
                            <a:latin typeface="Cambria Math" charset="0"/>
                          </a:rPr>
                          <m:t>𝑘</m:t>
                        </m:r>
                      </m:e>
                    </m:acc>
                    <m:r>
                      <a:rPr lang="en-US" sz="1800" b="0" i="1" smtClean="0">
                        <a:latin typeface="Cambria Math" charset="0"/>
                      </a:rPr>
                      <m:t>) </m:t>
                    </m:r>
                  </m:oMath>
                </a14:m>
                <a:r>
                  <a:rPr lang="en-US" sz="1800" dirty="0"/>
                  <a:t>direction</a:t>
                </a:r>
              </a:p>
              <a:p>
                <a:r>
                  <a:rPr lang="en-US" sz="2000" dirty="0"/>
                  <a:t>Using this method, </a:t>
                </a:r>
                <a:r>
                  <a:rPr lang="en-US" sz="2000" u="sng" dirty="0"/>
                  <a:t>counterclockwise rotations are positive</a:t>
                </a:r>
                <a:r>
                  <a:rPr lang="en-US" sz="2000" dirty="0"/>
                  <a:t> (because the axis of rotation is in the positive direction), and we define the direction by giving the </a:t>
                </a:r>
                <a:r>
                  <a:rPr lang="en-US" sz="2000" u="sng" dirty="0"/>
                  <a:t>axis of rotation</a:t>
                </a:r>
                <a:r>
                  <a:rPr lang="en-US" sz="2000" i="1" u="sng" dirty="0"/>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1083" y="1298221"/>
                <a:ext cx="8597590" cy="5034845"/>
              </a:xfrm>
              <a:blipFill>
                <a:blip r:embed="rId2"/>
                <a:stretch>
                  <a:fillRect l="-590" t="-756" r="-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253066" y="2517422"/>
                <a:ext cx="6953957" cy="836063"/>
              </a:xfrm>
              <a:prstGeom prst="rect">
                <a:avLst/>
              </a:prstGeom>
              <a:noFill/>
            </p:spPr>
            <p:txBody>
              <a:bodyPr wrap="square" rtlCol="0">
                <a:spAutoFit/>
              </a:bodyPr>
              <a:lstStyle/>
              <a:p>
                <a:r>
                  <a:rPr lang="en-US" sz="1600" dirty="0">
                    <a:solidFill>
                      <a:schemeClr val="accent1"/>
                    </a:solidFill>
                    <a:latin typeface="Palatino Linotype" charset="0"/>
                    <a:ea typeface="Palatino Linotype" charset="0"/>
                    <a:cs typeface="Palatino Linotype" charset="0"/>
                  </a:rPr>
                  <a:t>It’s a code! This code tells you three things: (1) the magnitude of the velocity is 3 m/s, (2) the velocity is along the </a:t>
                </a:r>
                <a14:m>
                  <m:oMath xmlns:m="http://schemas.openxmlformats.org/officeDocument/2006/math">
                    <m:acc>
                      <m:accPr>
                        <m:chr m:val="̂"/>
                        <m:ctrlPr>
                          <a:rPr lang="en-US" sz="1600" i="1">
                            <a:solidFill>
                              <a:schemeClr val="accent1"/>
                            </a:solidFill>
                            <a:latin typeface="Cambria Math" panose="02040503050406030204" pitchFamily="18" charset="0"/>
                            <a:ea typeface="Palatino Linotype" charset="0"/>
                            <a:cs typeface="Palatino Linotype" charset="0"/>
                          </a:rPr>
                        </m:ctrlPr>
                      </m:accPr>
                      <m:e>
                        <m:r>
                          <a:rPr lang="en-US" sz="1600" i="1">
                            <a:solidFill>
                              <a:schemeClr val="accent1"/>
                            </a:solidFill>
                            <a:latin typeface="Cambria Math" charset="0"/>
                            <a:ea typeface="Palatino Linotype" charset="0"/>
                            <a:cs typeface="Palatino Linotype" charset="0"/>
                          </a:rPr>
                          <m:t>𝑖</m:t>
                        </m:r>
                      </m:e>
                    </m:acc>
                  </m:oMath>
                </a14:m>
                <a:r>
                  <a:rPr lang="en-US" sz="1600" dirty="0">
                    <a:solidFill>
                      <a:schemeClr val="accent1"/>
                    </a:solidFill>
                    <a:latin typeface="Palatino Linotype" charset="0"/>
                    <a:ea typeface="Palatino Linotype" charset="0"/>
                    <a:cs typeface="Palatino Linotype" charset="0"/>
                  </a:rPr>
                  <a:t> (x) axis, and (3) it’s in the negative direction along that axis. </a:t>
                </a:r>
              </a:p>
            </p:txBody>
          </p:sp>
        </mc:Choice>
        <mc:Fallback xmlns="">
          <p:sp>
            <p:nvSpPr>
              <p:cNvPr id="4" name="TextBox 3"/>
              <p:cNvSpPr txBox="1">
                <a:spLocks noRot="1" noChangeAspect="1" noMove="1" noResize="1" noEditPoints="1" noAdjustHandles="1" noChangeArrowheads="1" noChangeShapeType="1" noTextEdit="1"/>
              </p:cNvSpPr>
              <p:nvPr/>
            </p:nvSpPr>
            <p:spPr>
              <a:xfrm>
                <a:off x="1253066" y="2517422"/>
                <a:ext cx="6953957" cy="836063"/>
              </a:xfrm>
              <a:prstGeom prst="rect">
                <a:avLst/>
              </a:prstGeom>
              <a:blipFill rotWithShape="0">
                <a:blip r:embed="rId3"/>
                <a:stretch>
                  <a:fillRect l="-526" t="-2190" b="-8759"/>
                </a:stretch>
              </a:blipFill>
            </p:spPr>
            <p:txBody>
              <a:bodyPr/>
              <a:lstStyle/>
              <a:p>
                <a:r>
                  <a:rPr lang="en-US">
                    <a:noFill/>
                  </a:rPr>
                  <a:t> </a:t>
                </a:r>
              </a:p>
            </p:txBody>
          </p:sp>
        </mc:Fallback>
      </mc:AlternateContent>
    </p:spTree>
    <p:extLst>
      <p:ext uri="{BB962C8B-B14F-4D97-AF65-F5344CB8AC3E}">
        <p14:creationId xmlns:p14="http://schemas.microsoft.com/office/powerpoint/2010/main" val="6068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8" y="781565"/>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
        <p:nvSpPr>
          <p:cNvPr id="31" name="TextBox 30"/>
          <p:cNvSpPr txBox="1"/>
          <p:nvPr/>
        </p:nvSpPr>
        <p:spPr>
          <a:xfrm>
            <a:off x="516258" y="1439534"/>
            <a:ext cx="8322942" cy="1015663"/>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a:t>
            </a:r>
            <a:r>
              <a:rPr lang="en-US" sz="2000">
                <a:solidFill>
                  <a:srgbClr val="000000"/>
                </a:solidFill>
                <a:latin typeface="Times New Roman"/>
                <a:cs typeface="Times New Roman"/>
              </a:rPr>
              <a:t>you get </a:t>
            </a:r>
            <a:r>
              <a:rPr lang="en-US" sz="2000" dirty="0">
                <a:solidFill>
                  <a:srgbClr val="000000"/>
                </a:solidFill>
                <a:latin typeface="Times New Roman"/>
                <a:cs typeface="Times New Roman"/>
              </a:rPr>
              <a:t>to leave.  Don’t solve the problem and you don’t.</a:t>
            </a:r>
            <a:endParaRPr lang="en-US" sz="2400" dirty="0">
              <a:solidFill>
                <a:srgbClr val="FF0000"/>
              </a:solidFill>
              <a:latin typeface="Times New Roman"/>
              <a:cs typeface="Times New Roman"/>
            </a:endParaRPr>
          </a:p>
        </p:txBody>
      </p:sp>
      <p:sp>
        <p:nvSpPr>
          <p:cNvPr id="6" name="TextBox 5"/>
          <p:cNvSpPr txBox="1"/>
          <p:nvPr/>
        </p:nvSpPr>
        <p:spPr>
          <a:xfrm>
            <a:off x="516258" y="2660116"/>
            <a:ext cx="8322942" cy="2985433"/>
          </a:xfrm>
          <a:prstGeom prst="rect">
            <a:avLst/>
          </a:prstGeom>
          <a:noFill/>
        </p:spPr>
        <p:txBody>
          <a:bodyPr wrap="square" rtlCol="0">
            <a:spAutoFit/>
          </a:bodyPr>
          <a:lstStyle/>
          <a:p>
            <a:r>
              <a:rPr lang="en-US" sz="2800" dirty="0">
                <a:solidFill>
                  <a:srgbClr val="0000FF"/>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A </a:t>
            </a:r>
            <a:r>
              <a:rPr lang="en-US" sz="2000" dirty="0">
                <a:solidFill>
                  <a:srgbClr val="FF0000"/>
                </a:solidFill>
                <a:latin typeface="Times New Roman"/>
                <a:cs typeface="Times New Roman"/>
              </a:rPr>
              <a:t>large disk </a:t>
            </a:r>
            <a:r>
              <a:rPr lang="en-US" sz="2000" dirty="0">
                <a:latin typeface="Times New Roman"/>
                <a:cs typeface="Times New Roman"/>
              </a:rPr>
              <a:t>is </a:t>
            </a:r>
            <a:r>
              <a:rPr lang="en-US" sz="2000" dirty="0">
                <a:solidFill>
                  <a:srgbClr val="FF0000"/>
                </a:solidFill>
                <a:latin typeface="Times New Roman"/>
                <a:cs typeface="Times New Roman"/>
              </a:rPr>
              <a:t>set spinning </a:t>
            </a:r>
            <a:r>
              <a:rPr lang="en-US" sz="2000" dirty="0">
                <a:latin typeface="Times New Roman"/>
                <a:cs typeface="Times New Roman"/>
              </a:rPr>
              <a:t>with </a:t>
            </a:r>
            <a:r>
              <a:rPr lang="en-US" sz="2000" dirty="0">
                <a:solidFill>
                  <a:srgbClr val="FF0000"/>
                </a:solidFill>
                <a:latin typeface="Times New Roman"/>
                <a:cs typeface="Times New Roman"/>
              </a:rPr>
              <a:t>constant speed</a:t>
            </a:r>
            <a:r>
              <a:rPr lang="en-US" sz="2000" dirty="0">
                <a:latin typeface="Times New Roman"/>
                <a:cs typeface="Times New Roman"/>
              </a:rPr>
              <a:t>.  The </a:t>
            </a:r>
            <a:r>
              <a:rPr lang="en-US" sz="2000" i="1" dirty="0">
                <a:solidFill>
                  <a:srgbClr val="0000FF"/>
                </a:solidFill>
                <a:latin typeface="Times New Roman"/>
                <a:cs typeface="Times New Roman"/>
              </a:rPr>
              <a:t>translational velocity</a:t>
            </a:r>
            <a:r>
              <a:rPr lang="en-US" sz="2000" dirty="0">
                <a:solidFill>
                  <a:srgbClr val="0000FF"/>
                </a:solidFill>
                <a:latin typeface="Times New Roman"/>
                <a:cs typeface="Times New Roman"/>
              </a:rPr>
              <a:t> </a:t>
            </a:r>
            <a:r>
              <a:rPr lang="en-US" sz="2000" dirty="0">
                <a:latin typeface="Times New Roman"/>
                <a:cs typeface="Times New Roman"/>
              </a:rPr>
              <a:t>of </a:t>
            </a:r>
            <a:r>
              <a:rPr lang="en-US" sz="2000" dirty="0">
                <a:solidFill>
                  <a:srgbClr val="0000FF"/>
                </a:solidFill>
                <a:latin typeface="Times New Roman"/>
                <a:cs typeface="Times New Roman"/>
              </a:rPr>
              <a:t>four points </a:t>
            </a:r>
            <a:r>
              <a:rPr lang="en-US" sz="2000" dirty="0">
                <a:latin typeface="Times New Roman"/>
                <a:cs typeface="Times New Roman"/>
              </a:rPr>
              <a:t>on the disk are </a:t>
            </a:r>
            <a:r>
              <a:rPr lang="en-US" sz="2000" dirty="0">
                <a:solidFill>
                  <a:srgbClr val="0000FF"/>
                </a:solidFill>
                <a:latin typeface="Times New Roman"/>
                <a:cs typeface="Times New Roman"/>
              </a:rPr>
              <a:t>identified</a:t>
            </a:r>
            <a:r>
              <a:rPr lang="en-US" sz="2000" dirty="0">
                <a:latin typeface="Times New Roman"/>
                <a:cs typeface="Times New Roman"/>
              </a:rPr>
              <a:t> </a:t>
            </a:r>
            <a:r>
              <a:rPr lang="en-US" sz="2000" dirty="0">
                <a:solidFill>
                  <a:srgbClr val="008000"/>
                </a:solidFill>
                <a:latin typeface="Times New Roman"/>
                <a:cs typeface="Times New Roman"/>
              </a:rPr>
              <a:t>along with </a:t>
            </a:r>
            <a:r>
              <a:rPr lang="en-US" sz="2000" dirty="0">
                <a:solidFill>
                  <a:srgbClr val="0000FF"/>
                </a:solidFill>
                <a:latin typeface="Times New Roman"/>
                <a:cs typeface="Times New Roman"/>
              </a:rPr>
              <a:t>each point’s position relative to the axis of rotation</a:t>
            </a:r>
            <a:r>
              <a:rPr lang="en-US" sz="2000" dirty="0">
                <a:latin typeface="Times New Roman"/>
                <a:cs typeface="Times New Roman"/>
              </a:rPr>
              <a:t>.  It is pointed out that at a minimum, </a:t>
            </a:r>
            <a:r>
              <a:rPr lang="en-US" sz="2000" dirty="0">
                <a:solidFill>
                  <a:srgbClr val="0000FF"/>
                </a:solidFill>
                <a:latin typeface="Times New Roman"/>
                <a:cs typeface="Times New Roman"/>
              </a:rPr>
              <a:t>two bits of information are required </a:t>
            </a:r>
            <a:r>
              <a:rPr lang="en-US" sz="2000" dirty="0">
                <a:latin typeface="Times New Roman"/>
                <a:cs typeface="Times New Roman"/>
              </a:rPr>
              <a:t>to characterize the motion of each point.  Your captor is a minimalist, so the question is, “How </a:t>
            </a:r>
            <a:r>
              <a:rPr lang="en-US" sz="2000" dirty="0">
                <a:solidFill>
                  <a:srgbClr val="FF0000"/>
                </a:solidFill>
                <a:latin typeface="Times New Roman"/>
                <a:cs typeface="Times New Roman"/>
              </a:rPr>
              <a:t>can the motion of </a:t>
            </a:r>
            <a:r>
              <a:rPr lang="en-US" sz="2000" i="1" dirty="0">
                <a:solidFill>
                  <a:srgbClr val="FF0000"/>
                </a:solidFill>
                <a:latin typeface="Times New Roman"/>
                <a:cs typeface="Times New Roman"/>
              </a:rPr>
              <a:t>all the points </a:t>
            </a:r>
            <a:r>
              <a:rPr lang="en-US" sz="2000" dirty="0">
                <a:solidFill>
                  <a:srgbClr val="FF0000"/>
                </a:solidFill>
                <a:latin typeface="Times New Roman"/>
                <a:cs typeface="Times New Roman"/>
              </a:rPr>
              <a:t>be characterized</a:t>
            </a:r>
            <a:r>
              <a:rPr lang="en-US" sz="2000" dirty="0">
                <a:latin typeface="Times New Roman"/>
                <a:cs typeface="Times New Roman"/>
              </a:rPr>
              <a:t> </a:t>
            </a:r>
            <a:r>
              <a:rPr lang="en-US" sz="2000" dirty="0">
                <a:solidFill>
                  <a:srgbClr val="FF0000"/>
                </a:solidFill>
                <a:latin typeface="Times New Roman"/>
                <a:cs typeface="Times New Roman"/>
              </a:rPr>
              <a:t>with only one bit of information?”  </a:t>
            </a:r>
            <a:r>
              <a:rPr lang="en-US" sz="2000" dirty="0">
                <a:latin typeface="Times New Roman"/>
                <a:cs typeface="Times New Roman"/>
              </a:rPr>
              <a:t>Put  a little differently, if someone with another disk somewhere else on the island wanted to duplicate your disk’s motion, what single bit of information might you tell that that would allow them to accomplish the task? </a:t>
            </a:r>
            <a:endParaRPr lang="en-US" sz="2400" dirty="0">
              <a:latin typeface="Times New Roman"/>
              <a:cs typeface="Times New Roman"/>
            </a:endParaRPr>
          </a:p>
        </p:txBody>
      </p:sp>
    </p:spTree>
    <p:extLst>
      <p:ext uri="{BB962C8B-B14F-4D97-AF65-F5344CB8AC3E}">
        <p14:creationId xmlns:p14="http://schemas.microsoft.com/office/powerpoint/2010/main" val="17370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conventions with rotation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0301" y="1217465"/>
                <a:ext cx="7543801" cy="541729"/>
              </a:xfrm>
            </p:spPr>
            <p:txBody>
              <a:bodyPr/>
              <a:lstStyle/>
              <a:p>
                <a:r>
                  <a:rPr lang="en-US" sz="2000" dirty="0"/>
                  <a:t>Knowing this, what does this code tell you:  </a:t>
                </a:r>
                <a14:m>
                  <m:oMath xmlns:m="http://schemas.openxmlformats.org/officeDocument/2006/math">
                    <m:acc>
                      <m:accPr>
                        <m:chr m:val="⃗"/>
                        <m:ctrlPr>
                          <a:rPr lang="en-US" sz="2000" i="1" smtClean="0">
                            <a:latin typeface="Cambria Math" panose="02040503050406030204" pitchFamily="18" charset="0"/>
                            <a:ea typeface="Cambria Math" charset="0"/>
                            <a:cs typeface="Cambria Math" charset="0"/>
                          </a:rPr>
                        </m:ctrlPr>
                      </m:accPr>
                      <m:e>
                        <m:r>
                          <a:rPr lang="en-US" sz="2000" i="1" smtClean="0">
                            <a:latin typeface="Cambria Math" charset="0"/>
                            <a:ea typeface="Cambria Math" charset="0"/>
                            <a:cs typeface="Cambria Math" charset="0"/>
                          </a:rPr>
                          <m:t>𝜔</m:t>
                        </m:r>
                      </m:e>
                    </m:acc>
                    <m:r>
                      <a:rPr lang="en-US" sz="2000" b="0" i="1" smtClean="0">
                        <a:latin typeface="Cambria Math" charset="0"/>
                        <a:ea typeface="Cambria Math" charset="0"/>
                        <a:cs typeface="Cambria Math" charset="0"/>
                      </a:rPr>
                      <m:t>=(−3 </m:t>
                    </m:r>
                    <m:r>
                      <a:rPr lang="en-US" sz="2000" b="0" i="1" smtClean="0">
                        <a:latin typeface="Cambria Math" charset="0"/>
                        <a:ea typeface="Cambria Math" charset="0"/>
                        <a:cs typeface="Cambria Math" charset="0"/>
                      </a:rPr>
                      <m:t>𝑟𝑎𝑑</m:t>
                    </m:r>
                    <m:r>
                      <a:rPr lang="en-US" sz="2000" b="0" i="1" smtClean="0">
                        <a:latin typeface="Cambria Math" charset="0"/>
                        <a:ea typeface="Cambria Math" charset="0"/>
                        <a:cs typeface="Cambria Math" charset="0"/>
                      </a:rPr>
                      <m:t>/</m:t>
                    </m:r>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sec</m:t>
                        </m:r>
                        <m:r>
                          <a:rPr lang="en-US" sz="2000" b="0" i="1" smtClean="0">
                            <a:latin typeface="Cambria Math" charset="0"/>
                            <a:ea typeface="Cambria Math" charset="0"/>
                            <a:cs typeface="Cambria Math" charset="0"/>
                          </a:rPr>
                          <m:t>)</m:t>
                        </m:r>
                      </m:fName>
                      <m:e>
                        <m:acc>
                          <m:accPr>
                            <m:chr m:val="̂"/>
                            <m:ctrlPr>
                              <a:rPr lang="en-US" sz="2000" b="0" i="1" smtClean="0">
                                <a:latin typeface="Cambria Math" panose="02040503050406030204" pitchFamily="18" charset="0"/>
                                <a:ea typeface="Cambria Math" charset="0"/>
                                <a:cs typeface="Cambria Math" charset="0"/>
                              </a:rPr>
                            </m:ctrlPr>
                          </m:accPr>
                          <m:e>
                            <m:r>
                              <a:rPr lang="en-US" sz="2000" b="0" i="1" smtClean="0">
                                <a:latin typeface="Cambria Math" charset="0"/>
                                <a:ea typeface="Cambria Math" charset="0"/>
                                <a:cs typeface="Cambria Math" charset="0"/>
                              </a:rPr>
                              <m:t>𝑖</m:t>
                            </m:r>
                          </m:e>
                        </m:acc>
                      </m:e>
                    </m:func>
                  </m:oMath>
                </a14:m>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0301" y="1217465"/>
                <a:ext cx="7543801" cy="541729"/>
              </a:xfrm>
              <a:blipFill>
                <a:blip r:embed="rId2"/>
                <a:stretch>
                  <a:fillRect l="-672" t="-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39752" y="1730184"/>
                <a:ext cx="8664496" cy="1477328"/>
              </a:xfrm>
              <a:prstGeom prst="rect">
                <a:avLst/>
              </a:prstGeom>
              <a:noFill/>
            </p:spPr>
            <p:txBody>
              <a:bodyPr wrap="square" rtlCol="0">
                <a:spAutoFit/>
              </a:bodyPr>
              <a:lstStyle/>
              <a:p>
                <a:pPr marL="342900" indent="-342900">
                  <a:buAutoNum type="arabicParenBoth"/>
                </a:pPr>
                <a:r>
                  <a:rPr lang="en-US" dirty="0">
                    <a:solidFill>
                      <a:schemeClr val="accent1"/>
                    </a:solidFill>
                    <a:latin typeface="Palatino Linotype" charset="0"/>
                    <a:ea typeface="Palatino Linotype" charset="0"/>
                    <a:cs typeface="Palatino Linotype" charset="0"/>
                  </a:rPr>
                  <a:t>The magnitude of the angular velocity is 3 rad/sec</a:t>
                </a:r>
              </a:p>
              <a:p>
                <a:pPr marL="342900" indent="-342900">
                  <a:buAutoNum type="arabicParenBoth"/>
                </a:pPr>
                <a:r>
                  <a:rPr lang="en-US" dirty="0">
                    <a:solidFill>
                      <a:schemeClr val="accent1"/>
                    </a:solidFill>
                    <a:latin typeface="Palatino Linotype" charset="0"/>
                    <a:ea typeface="Palatino Linotype" charset="0"/>
                    <a:cs typeface="Palatino Linotype" charset="0"/>
                  </a:rPr>
                  <a:t>The axis of rotation is along the x axis (</a:t>
                </a:r>
                <a14:m>
                  <m:oMath xmlns:m="http://schemas.openxmlformats.org/officeDocument/2006/math">
                    <m:acc>
                      <m:accPr>
                        <m:chr m:val="̂"/>
                        <m:ctrlPr>
                          <a:rPr lang="en-US" i="1">
                            <a:solidFill>
                              <a:schemeClr val="accent1"/>
                            </a:solidFill>
                            <a:latin typeface="Cambria Math" panose="02040503050406030204" pitchFamily="18" charset="0"/>
                            <a:ea typeface="Palatino Linotype" charset="0"/>
                            <a:cs typeface="Palatino Linotype" charset="0"/>
                          </a:rPr>
                        </m:ctrlPr>
                      </m:accPr>
                      <m:e>
                        <m:r>
                          <a:rPr lang="en-US" i="1">
                            <a:solidFill>
                              <a:schemeClr val="accent1"/>
                            </a:solidFill>
                            <a:latin typeface="Cambria Math" charset="0"/>
                            <a:ea typeface="Palatino Linotype" charset="0"/>
                            <a:cs typeface="Palatino Linotype" charset="0"/>
                          </a:rPr>
                          <m:t>𝑖</m:t>
                        </m:r>
                      </m:e>
                    </m:acc>
                    <m:r>
                      <a:rPr lang="en-US" b="0" i="0" smtClean="0">
                        <a:solidFill>
                          <a:schemeClr val="accent1"/>
                        </a:solidFill>
                        <a:latin typeface="Cambria Math" charset="0"/>
                        <a:ea typeface="Palatino Linotype" charset="0"/>
                        <a:cs typeface="Palatino Linotype" charset="0"/>
                      </a:rPr>
                      <m:t> </m:t>
                    </m:r>
                    <m:r>
                      <m:rPr>
                        <m:sty m:val="p"/>
                      </m:rPr>
                      <a:rPr lang="en-US" b="0" i="0" smtClean="0">
                        <a:solidFill>
                          <a:schemeClr val="accent1"/>
                        </a:solidFill>
                        <a:latin typeface="Cambria Math" charset="0"/>
                        <a:ea typeface="Palatino Linotype" charset="0"/>
                        <a:cs typeface="Palatino Linotype" charset="0"/>
                      </a:rPr>
                      <m:t>direction</m:t>
                    </m:r>
                    <m:r>
                      <a:rPr lang="en-US" b="0" i="0" smtClean="0">
                        <a:solidFill>
                          <a:schemeClr val="accent1"/>
                        </a:solidFill>
                        <a:latin typeface="Cambria Math" charset="0"/>
                        <a:ea typeface="Palatino Linotype" charset="0"/>
                        <a:cs typeface="Palatino Linotype" charset="0"/>
                      </a:rPr>
                      <m:t>)</m:t>
                    </m:r>
                  </m:oMath>
                </a14:m>
                <a:r>
                  <a:rPr lang="en-US" dirty="0">
                    <a:solidFill>
                      <a:schemeClr val="accent1"/>
                    </a:solidFill>
                    <a:latin typeface="Palatino Linotype" charset="0"/>
                    <a:ea typeface="Palatino Linotype" charset="0"/>
                    <a:cs typeface="Palatino Linotype" charset="0"/>
                  </a:rPr>
                  <a:t>. </a:t>
                </a:r>
                <a:r>
                  <a:rPr lang="mr-IN" dirty="0">
                    <a:solidFill>
                      <a:schemeClr val="accent1"/>
                    </a:solidFill>
                    <a:latin typeface="Palatino Linotype" charset="0"/>
                    <a:ea typeface="Palatino Linotype" charset="0"/>
                    <a:cs typeface="Palatino Linotype" charset="0"/>
                  </a:rPr>
                  <a:t>–</a:t>
                </a:r>
                <a:r>
                  <a:rPr lang="en-US" dirty="0">
                    <a:solidFill>
                      <a:schemeClr val="accent1"/>
                    </a:solidFill>
                    <a:latin typeface="Palatino Linotype" charset="0"/>
                    <a:ea typeface="Palatino Linotype" charset="0"/>
                    <a:cs typeface="Palatino Linotype" charset="0"/>
                  </a:rPr>
                  <a:t> so the plane of rotation is the y-z plane</a:t>
                </a:r>
              </a:p>
              <a:p>
                <a:pPr marL="342900" indent="-342900">
                  <a:buAutoNum type="arabicParenBoth"/>
                </a:pPr>
                <a:r>
                  <a:rPr lang="en-US" dirty="0">
                    <a:solidFill>
                      <a:schemeClr val="accent1"/>
                    </a:solidFill>
                    <a:latin typeface="Palatino Linotype" charset="0"/>
                    <a:ea typeface="Palatino Linotype" charset="0"/>
                    <a:cs typeface="Palatino Linotype" charset="0"/>
                  </a:rPr>
                  <a:t>The rotation is clockwise (fingers curl such that the thumb points in the -</a:t>
                </a:r>
                <a14:m>
                  <m:oMath xmlns:m="http://schemas.openxmlformats.org/officeDocument/2006/math">
                    <m:acc>
                      <m:accPr>
                        <m:chr m:val="̂"/>
                        <m:ctrlPr>
                          <a:rPr lang="en-US" i="1">
                            <a:solidFill>
                              <a:schemeClr val="accent1"/>
                            </a:solidFill>
                            <a:latin typeface="Cambria Math" panose="02040503050406030204" pitchFamily="18" charset="0"/>
                            <a:ea typeface="Palatino Linotype" charset="0"/>
                            <a:cs typeface="Palatino Linotype" charset="0"/>
                          </a:rPr>
                        </m:ctrlPr>
                      </m:accPr>
                      <m:e>
                        <m:r>
                          <a:rPr lang="en-US" i="1">
                            <a:solidFill>
                              <a:schemeClr val="accent1"/>
                            </a:solidFill>
                            <a:latin typeface="Cambria Math" charset="0"/>
                            <a:ea typeface="Palatino Linotype" charset="0"/>
                            <a:cs typeface="Palatino Linotype" charset="0"/>
                          </a:rPr>
                          <m:t>𝑖</m:t>
                        </m:r>
                      </m:e>
                    </m:acc>
                  </m:oMath>
                </a14:m>
                <a:r>
                  <a:rPr lang="en-US" dirty="0">
                    <a:solidFill>
                      <a:schemeClr val="accent1"/>
                    </a:solidFill>
                    <a:latin typeface="Palatino Linotype" charset="0"/>
                    <a:ea typeface="Palatino Linotype" charset="0"/>
                    <a:cs typeface="Palatino Linotype" charset="0"/>
                  </a:rPr>
                  <a:t> direction)</a:t>
                </a:r>
              </a:p>
            </p:txBody>
          </p:sp>
        </mc:Choice>
        <mc:Fallback xmlns="">
          <p:sp>
            <p:nvSpPr>
              <p:cNvPr id="4" name="TextBox 3"/>
              <p:cNvSpPr txBox="1">
                <a:spLocks noRot="1" noChangeAspect="1" noMove="1" noResize="1" noEditPoints="1" noAdjustHandles="1" noChangeArrowheads="1" noChangeShapeType="1" noTextEdit="1"/>
              </p:cNvSpPr>
              <p:nvPr/>
            </p:nvSpPr>
            <p:spPr>
              <a:xfrm>
                <a:off x="239752" y="1730184"/>
                <a:ext cx="8664496" cy="1477328"/>
              </a:xfrm>
              <a:prstGeom prst="rect">
                <a:avLst/>
              </a:prstGeom>
              <a:blipFill>
                <a:blip r:embed="rId3"/>
                <a:stretch>
                  <a:fillRect l="-732" t="-3390" b="-5085"/>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204" y="3377504"/>
            <a:ext cx="2879796" cy="2606712"/>
          </a:xfrm>
          <a:prstGeom prst="rect">
            <a:avLst/>
          </a:prstGeom>
        </p:spPr>
      </p:pic>
      <p:sp>
        <p:nvSpPr>
          <p:cNvPr id="7" name="Content Placeholder 2"/>
          <p:cNvSpPr txBox="1">
            <a:spLocks/>
          </p:cNvSpPr>
          <p:nvPr/>
        </p:nvSpPr>
        <p:spPr>
          <a:xfrm>
            <a:off x="239752" y="3278204"/>
            <a:ext cx="5855967" cy="1828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  A turntable (record player) is rotating as shown to the right (thanks, Mr. White!). The magnitude of its angular speed is 0.3 rad/sec. What is its angular velocity in vector form?</a:t>
            </a: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34538" y="4524743"/>
                <a:ext cx="5761181" cy="1599284"/>
              </a:xfrm>
              <a:prstGeom prst="rect">
                <a:avLst/>
              </a:prstGeom>
              <a:noFill/>
            </p:spPr>
            <p:txBody>
              <a:bodyPr wrap="square" rtlCol="0">
                <a:spAutoFit/>
              </a:bodyPr>
              <a:lstStyle/>
              <a:p>
                <a:pPr marL="11113" marR="0" lvl="0" indent="-11113" defTabSz="914400" eaLnBrk="1" fontAlgn="auto" latinLnBrk="0" hangingPunct="1">
                  <a:lnSpc>
                    <a:spcPct val="100000"/>
                  </a:lnSpc>
                  <a:spcBef>
                    <a:spcPts val="0"/>
                  </a:spcBef>
                  <a:spcAft>
                    <a:spcPts val="0"/>
                  </a:spcAft>
                  <a:buClrTx/>
                  <a:buSzTx/>
                  <a:buFontTx/>
                  <a:buNone/>
                  <a:defRPr/>
                </a:pPr>
                <a:r>
                  <a:rPr lang="en-US" dirty="0">
                    <a:solidFill>
                      <a:schemeClr val="accent1"/>
                    </a:solidFill>
                    <a:latin typeface="Palatino Linotype" charset="0"/>
                    <a:ea typeface="Palatino Linotype" charset="0"/>
                    <a:cs typeface="Palatino Linotype" charset="0"/>
                  </a:rPr>
                  <a:t>We know the magnitude is 0.3 rad/s. It’s rotating in the plane of the table (the x-y) and if we use our right hand and curl our fingers clockwise, our thumb points down into the table, which is the </a:t>
                </a:r>
                <a14:m>
                  <m:oMath xmlns:m="http://schemas.openxmlformats.org/officeDocument/2006/math">
                    <m:r>
                      <a:rPr lang="en-US" b="0" i="1" smtClean="0">
                        <a:solidFill>
                          <a:schemeClr val="accent1"/>
                        </a:solidFill>
                        <a:latin typeface="Cambria Math" charset="0"/>
                        <a:ea typeface="Palatino Linotype" charset="0"/>
                        <a:cs typeface="Palatino Linotype" charset="0"/>
                      </a:rPr>
                      <m:t>−</m:t>
                    </m:r>
                    <m:acc>
                      <m:accPr>
                        <m:chr m:val="̂"/>
                        <m:ctrlPr>
                          <a:rPr lang="en-US" b="0" i="1" smtClean="0">
                            <a:solidFill>
                              <a:schemeClr val="accent1"/>
                            </a:solidFill>
                            <a:latin typeface="Cambria Math" panose="02040503050406030204" pitchFamily="18" charset="0"/>
                            <a:ea typeface="Palatino Linotype" charset="0"/>
                            <a:cs typeface="Palatino Linotype" charset="0"/>
                          </a:rPr>
                        </m:ctrlPr>
                      </m:accPr>
                      <m:e>
                        <m:r>
                          <a:rPr lang="en-US" b="0" i="1" smtClean="0">
                            <a:solidFill>
                              <a:schemeClr val="accent1"/>
                            </a:solidFill>
                            <a:latin typeface="Cambria Math" charset="0"/>
                            <a:ea typeface="Palatino Linotype" charset="0"/>
                            <a:cs typeface="Palatino Linotype" charset="0"/>
                          </a:rPr>
                          <m:t>𝑘</m:t>
                        </m:r>
                      </m:e>
                    </m:acc>
                    <m:r>
                      <a:rPr lang="en-US" b="0" i="1" smtClean="0">
                        <a:solidFill>
                          <a:schemeClr val="accent1"/>
                        </a:solidFill>
                        <a:latin typeface="Cambria Math" charset="0"/>
                        <a:ea typeface="Palatino Linotype" charset="0"/>
                        <a:cs typeface="Palatino Linotype" charset="0"/>
                      </a:rPr>
                      <m:t> </m:t>
                    </m:r>
                  </m:oMath>
                </a14:m>
                <a:r>
                  <a:rPr lang="en-US" dirty="0">
                    <a:solidFill>
                      <a:schemeClr val="accent1"/>
                    </a:solidFill>
                    <a:latin typeface="Palatino Linotype" charset="0"/>
                    <a:ea typeface="Palatino Linotype" charset="0"/>
                    <a:cs typeface="Palatino Linotype" charset="0"/>
                  </a:rPr>
                  <a:t>direction. So the velocity is: </a:t>
                </a:r>
                <a14:m>
                  <m:oMath xmlns:m="http://schemas.openxmlformats.org/officeDocument/2006/math">
                    <m:acc>
                      <m:accPr>
                        <m:chr m:val="⃗"/>
                        <m:ctrlPr>
                          <a:rPr lang="en-US" i="1" smtClean="0">
                            <a:solidFill>
                              <a:srgbClr val="C00000"/>
                            </a:solidFill>
                            <a:latin typeface="Cambria Math" panose="02040503050406030204" pitchFamily="18" charset="0"/>
                            <a:ea typeface="Palatino Linotype" charset="0"/>
                            <a:cs typeface="Palatino Linotype" charset="0"/>
                          </a:rPr>
                        </m:ctrlPr>
                      </m:accPr>
                      <m:e>
                        <m:r>
                          <a:rPr lang="en-US" i="1" smtClean="0">
                            <a:solidFill>
                              <a:srgbClr val="C00000"/>
                            </a:solidFill>
                            <a:latin typeface="Cambria Math" charset="0"/>
                            <a:ea typeface="Cambria Math" charset="0"/>
                            <a:cs typeface="Cambria Math" charset="0"/>
                          </a:rPr>
                          <m:t>𝜔</m:t>
                        </m:r>
                      </m:e>
                    </m:acc>
                    <m:r>
                      <a:rPr lang="en-US" b="0" i="1" smtClean="0">
                        <a:solidFill>
                          <a:srgbClr val="C00000"/>
                        </a:solidFill>
                        <a:latin typeface="Cambria Math" charset="0"/>
                        <a:ea typeface="Palatino Linotype" charset="0"/>
                        <a:cs typeface="Palatino Linotype" charset="0"/>
                      </a:rPr>
                      <m:t>=(−0.3</m:t>
                    </m:r>
                    <m:f>
                      <m:fPr>
                        <m:ctrlPr>
                          <a:rPr lang="en-US" b="0" i="1" smtClean="0">
                            <a:solidFill>
                              <a:srgbClr val="C00000"/>
                            </a:solidFill>
                            <a:latin typeface="Cambria Math" panose="02040503050406030204" pitchFamily="18" charset="0"/>
                            <a:ea typeface="Palatino Linotype" charset="0"/>
                            <a:cs typeface="Palatino Linotype" charset="0"/>
                          </a:rPr>
                        </m:ctrlPr>
                      </m:fPr>
                      <m:num>
                        <m:r>
                          <a:rPr lang="en-US" b="0" i="1" smtClean="0">
                            <a:solidFill>
                              <a:srgbClr val="C00000"/>
                            </a:solidFill>
                            <a:latin typeface="Cambria Math" charset="0"/>
                            <a:ea typeface="Palatino Linotype" charset="0"/>
                            <a:cs typeface="Palatino Linotype" charset="0"/>
                          </a:rPr>
                          <m:t>𝑟𝑎𝑑</m:t>
                        </m:r>
                      </m:num>
                      <m:den>
                        <m:r>
                          <a:rPr lang="en-US" b="0" i="1" smtClean="0">
                            <a:solidFill>
                              <a:srgbClr val="C00000"/>
                            </a:solidFill>
                            <a:latin typeface="Cambria Math" charset="0"/>
                            <a:ea typeface="Palatino Linotype" charset="0"/>
                            <a:cs typeface="Palatino Linotype" charset="0"/>
                          </a:rPr>
                          <m:t>𝑠</m:t>
                        </m:r>
                      </m:den>
                    </m:f>
                    <m:r>
                      <a:rPr lang="en-US" b="0" i="1" smtClean="0">
                        <a:solidFill>
                          <a:srgbClr val="C00000"/>
                        </a:solidFill>
                        <a:latin typeface="Cambria Math" charset="0"/>
                        <a:ea typeface="Palatino Linotype" charset="0"/>
                        <a:cs typeface="Palatino Linotype" charset="0"/>
                      </a:rPr>
                      <m:t>)</m:t>
                    </m:r>
                    <m:acc>
                      <m:accPr>
                        <m:chr m:val="̂"/>
                        <m:ctrlPr>
                          <a:rPr lang="en-US" b="0" i="1" smtClean="0">
                            <a:solidFill>
                              <a:srgbClr val="C00000"/>
                            </a:solidFill>
                            <a:latin typeface="Cambria Math" panose="02040503050406030204" pitchFamily="18" charset="0"/>
                            <a:ea typeface="Palatino Linotype" charset="0"/>
                            <a:cs typeface="Palatino Linotype" charset="0"/>
                          </a:rPr>
                        </m:ctrlPr>
                      </m:accPr>
                      <m:e>
                        <m:r>
                          <a:rPr lang="en-US" b="0" i="1" smtClean="0">
                            <a:solidFill>
                              <a:srgbClr val="C00000"/>
                            </a:solidFill>
                            <a:latin typeface="Cambria Math" charset="0"/>
                            <a:ea typeface="Palatino Linotype" charset="0"/>
                            <a:cs typeface="Palatino Linotype" charset="0"/>
                          </a:rPr>
                          <m:t>𝑘</m:t>
                        </m:r>
                      </m:e>
                    </m:acc>
                  </m:oMath>
                </a14:m>
                <a:endParaRPr lang="en-US" dirty="0">
                  <a:solidFill>
                    <a:schemeClr val="accent1"/>
                  </a:solidFill>
                  <a:latin typeface="Palatino Linotype" charset="0"/>
                  <a:ea typeface="Palatino Linotype" charset="0"/>
                  <a:cs typeface="Palatino Linotype"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4538" y="4524743"/>
                <a:ext cx="5761181" cy="1599284"/>
              </a:xfrm>
              <a:prstGeom prst="rect">
                <a:avLst/>
              </a:prstGeom>
              <a:blipFill>
                <a:blip r:embed="rId5"/>
                <a:stretch>
                  <a:fillRect l="-659" t="-787" r="-1099" b="-2362"/>
                </a:stretch>
              </a:blipFill>
            </p:spPr>
            <p:txBody>
              <a:bodyPr/>
              <a:lstStyle/>
              <a:p>
                <a:r>
                  <a:rPr lang="en-US">
                    <a:noFill/>
                  </a:rPr>
                  <a:t> </a:t>
                </a:r>
              </a:p>
            </p:txBody>
          </p:sp>
        </mc:Fallback>
      </mc:AlternateContent>
    </p:spTree>
    <p:extLst>
      <p:ext uri="{BB962C8B-B14F-4D97-AF65-F5344CB8AC3E}">
        <p14:creationId xmlns:p14="http://schemas.microsoft.com/office/powerpoint/2010/main" val="35577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conventions with calculations</a:t>
            </a:r>
          </a:p>
        </p:txBody>
      </p:sp>
      <p:sp>
        <p:nvSpPr>
          <p:cNvPr id="3" name="Content Placeholder 2"/>
          <p:cNvSpPr>
            <a:spLocks noGrp="1"/>
          </p:cNvSpPr>
          <p:nvPr>
            <p:ph idx="1"/>
          </p:nvPr>
        </p:nvSpPr>
        <p:spPr>
          <a:xfrm>
            <a:off x="278780" y="1600200"/>
            <a:ext cx="8408020" cy="4525963"/>
          </a:xfrm>
        </p:spPr>
        <p:txBody>
          <a:bodyPr/>
          <a:lstStyle/>
          <a:p>
            <a:r>
              <a:rPr lang="en-US" sz="2000" dirty="0"/>
              <a:t>Just like in linear kinematics, the signs of your displacement, velocity, and acceleration vectors in rotational kinematics matter. Determine the signs of your initial parameters properly, and things will work out. </a:t>
            </a:r>
          </a:p>
          <a:p>
            <a:pPr lvl="1"/>
            <a:r>
              <a:rPr lang="en-US" sz="1800" dirty="0"/>
              <a:t>If you want practice with these calculations before the quiz, there are a few problems on the next few slides you’re welcome to try, with numerical answers (not worked out solutions) following.</a:t>
            </a:r>
          </a:p>
        </p:txBody>
      </p:sp>
    </p:spTree>
    <p:extLst>
      <p:ext uri="{BB962C8B-B14F-4D97-AF65-F5344CB8AC3E}">
        <p14:creationId xmlns:p14="http://schemas.microsoft.com/office/powerpoint/2010/main" val="345495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kinematics practice - 1</a:t>
            </a:r>
          </a:p>
        </p:txBody>
      </p:sp>
      <p:sp>
        <p:nvSpPr>
          <p:cNvPr id="3" name="Content Placeholder 2"/>
          <p:cNvSpPr>
            <a:spLocks noGrp="1"/>
          </p:cNvSpPr>
          <p:nvPr>
            <p:ph idx="1"/>
          </p:nvPr>
        </p:nvSpPr>
        <p:spPr>
          <a:xfrm>
            <a:off x="323385" y="1600200"/>
            <a:ext cx="8564137" cy="4525963"/>
          </a:xfrm>
        </p:spPr>
        <p:txBody>
          <a:bodyPr/>
          <a:lstStyle/>
          <a:p>
            <a:r>
              <a:rPr lang="en-US" dirty="0"/>
              <a:t>A turntable rotates at -0.28 rad/sec. In 4 seconds, it reaches +0.20 rad/sec.</a:t>
            </a:r>
          </a:p>
          <a:p>
            <a:pPr lvl="1"/>
            <a:r>
              <a:rPr lang="en-US" dirty="0"/>
              <a:t>(a) What is the turntable’s angular acceleration?</a:t>
            </a:r>
          </a:p>
          <a:p>
            <a:pPr lvl="1"/>
            <a:r>
              <a:rPr lang="en-US" dirty="0"/>
              <a:t>(b) How long will it take to reach +0.10 rad/sec?</a:t>
            </a:r>
          </a:p>
          <a:p>
            <a:pPr lvl="1"/>
            <a:r>
              <a:rPr lang="mr-IN" dirty="0"/>
              <a:t>(</a:t>
            </a:r>
            <a:r>
              <a:rPr lang="mr-IN" dirty="0" err="1"/>
              <a:t>c</a:t>
            </a:r>
            <a:r>
              <a:rPr lang="mr-IN" dirty="0"/>
              <a:t>)</a:t>
            </a:r>
            <a:r>
              <a:rPr lang="de-DE" dirty="0"/>
              <a:t> </a:t>
            </a:r>
            <a:r>
              <a:rPr lang="de-DE" dirty="0" err="1"/>
              <a:t>What</a:t>
            </a:r>
            <a:r>
              <a:rPr lang="de-DE" dirty="0"/>
              <a:t> angular </a:t>
            </a:r>
            <a:r>
              <a:rPr lang="de-DE" dirty="0" err="1"/>
              <a:t>speed</a:t>
            </a:r>
            <a:r>
              <a:rPr lang="de-DE" dirty="0"/>
              <a:t> will </a:t>
            </a:r>
            <a:r>
              <a:rPr lang="de-DE" dirty="0" err="1"/>
              <a:t>it</a:t>
            </a:r>
            <a:r>
              <a:rPr lang="de-DE" dirty="0"/>
              <a:t> </a:t>
            </a:r>
            <a:r>
              <a:rPr lang="de-DE" dirty="0" err="1"/>
              <a:t>have</a:t>
            </a:r>
            <a:r>
              <a:rPr lang="de-DE" dirty="0"/>
              <a:t> after 0.3 </a:t>
            </a:r>
            <a:r>
              <a:rPr lang="de-DE" dirty="0" err="1"/>
              <a:t>seconds</a:t>
            </a:r>
            <a:r>
              <a:rPr lang="de-DE" dirty="0"/>
              <a:t>?</a:t>
            </a:r>
          </a:p>
          <a:p>
            <a:pPr lvl="1"/>
            <a:r>
              <a:rPr lang="en-US" dirty="0"/>
              <a:t>(d) Through how many radians will it travel in 8 seconds? How many rotations is that?</a:t>
            </a:r>
          </a:p>
        </p:txBody>
      </p:sp>
      <p:graphicFrame>
        <p:nvGraphicFramePr>
          <p:cNvPr id="4" name="Object 3"/>
          <p:cNvGraphicFramePr>
            <a:graphicFrameLocks noChangeAspect="1"/>
          </p:cNvGraphicFramePr>
          <p:nvPr>
            <p:extLst>
              <p:ext uri="{D42A27DB-BD31-4B8C-83A1-F6EECF244321}">
                <p14:modId xmlns:p14="http://schemas.microsoft.com/office/powerpoint/2010/main" val="3687725547"/>
              </p:ext>
            </p:extLst>
          </p:nvPr>
        </p:nvGraphicFramePr>
        <p:xfrm>
          <a:off x="1273175" y="4385210"/>
          <a:ext cx="1244600" cy="612775"/>
        </p:xfrm>
        <a:graphic>
          <a:graphicData uri="http://schemas.openxmlformats.org/presentationml/2006/ole">
            <mc:AlternateContent xmlns:mc="http://schemas.openxmlformats.org/markup-compatibility/2006">
              <mc:Choice xmlns:v="urn:schemas-microsoft-com:vml" Requires="v">
                <p:oleObj spid="_x0000_s4154" name="Equation" r:id="rId3" imgW="800100" imgH="393700" progId="Equation.DSMT4">
                  <p:embed/>
                </p:oleObj>
              </mc:Choice>
              <mc:Fallback>
                <p:oleObj name="Equation" r:id="rId3" imgW="800100" imgH="393700" progId="Equation.DSMT4">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4385210"/>
                        <a:ext cx="12446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22246447"/>
              </p:ext>
            </p:extLst>
          </p:nvPr>
        </p:nvGraphicFramePr>
        <p:xfrm>
          <a:off x="6353175" y="4384497"/>
          <a:ext cx="1825625" cy="565150"/>
        </p:xfrm>
        <a:graphic>
          <a:graphicData uri="http://schemas.openxmlformats.org/presentationml/2006/ole">
            <mc:AlternateContent xmlns:mc="http://schemas.openxmlformats.org/markup-compatibility/2006">
              <mc:Choice xmlns:v="urn:schemas-microsoft-com:vml" Requires="v">
                <p:oleObj spid="_x0000_s4155" name="Equation" r:id="rId5" imgW="1270000" imgH="393700" progId="Equation.DSMT4">
                  <p:embed/>
                </p:oleObj>
              </mc:Choice>
              <mc:Fallback>
                <p:oleObj name="Equation" r:id="rId5" imgW="1270000" imgH="393700" progId="Equation.DSMT4">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175" y="4384497"/>
                        <a:ext cx="182562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70052260"/>
              </p:ext>
            </p:extLst>
          </p:nvPr>
        </p:nvGraphicFramePr>
        <p:xfrm>
          <a:off x="3508375" y="4479747"/>
          <a:ext cx="1854200" cy="374650"/>
        </p:xfrm>
        <a:graphic>
          <a:graphicData uri="http://schemas.openxmlformats.org/presentationml/2006/ole">
            <mc:AlternateContent xmlns:mc="http://schemas.openxmlformats.org/markup-compatibility/2006">
              <mc:Choice xmlns:v="urn:schemas-microsoft-com:vml" Requires="v">
                <p:oleObj spid="_x0000_s4156" name="Equation" r:id="rId7" imgW="1130300" imgH="228600" progId="Equation.DSMT4">
                  <p:embed/>
                </p:oleObj>
              </mc:Choice>
              <mc:Fallback>
                <p:oleObj name="Equation" r:id="rId7" imgW="1130300" imgH="228600" progId="Equation.DSMT4">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75" y="4479747"/>
                        <a:ext cx="18542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90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Rotational kinematics practice - 2</a:t>
            </a:r>
          </a:p>
        </p:txBody>
      </p:sp>
      <p:sp>
        <p:nvSpPr>
          <p:cNvPr id="3" name="Content Placeholder 2"/>
          <p:cNvSpPr>
            <a:spLocks noGrp="1"/>
          </p:cNvSpPr>
          <p:nvPr>
            <p:ph idx="1"/>
          </p:nvPr>
        </p:nvSpPr>
        <p:spPr>
          <a:xfrm>
            <a:off x="267629" y="1600200"/>
            <a:ext cx="8619893" cy="4525963"/>
          </a:xfrm>
        </p:spPr>
        <p:txBody>
          <a:bodyPr/>
          <a:lstStyle/>
          <a:p>
            <a:r>
              <a:rPr lang="en-US" dirty="0"/>
              <a:t>  </a:t>
            </a:r>
            <a:r>
              <a:rPr lang="en-US" sz="2000" dirty="0"/>
              <a:t>A disk is rotating at -25 rad/sec and angularly accelerates at -9.8 rad/sec/sec. </a:t>
            </a:r>
          </a:p>
          <a:p>
            <a:pPr lvl="1"/>
            <a:r>
              <a:rPr lang="en-US" dirty="0"/>
              <a:t>(a) How far will the disk rotate in 2 seconds?</a:t>
            </a:r>
          </a:p>
          <a:p>
            <a:pPr lvl="1"/>
            <a:r>
              <a:rPr lang="en-US" dirty="0"/>
              <a:t>(b) How fast (angularly) will the disk be moving after it rotates for 2 seconds?</a:t>
            </a:r>
          </a:p>
          <a:p>
            <a:pPr lvl="1"/>
            <a:r>
              <a:rPr lang="mr-IN" dirty="0"/>
              <a:t>(</a:t>
            </a:r>
            <a:r>
              <a:rPr lang="mr-IN" dirty="0" err="1"/>
              <a:t>c</a:t>
            </a:r>
            <a:r>
              <a:rPr lang="mr-IN" dirty="0"/>
              <a:t>)</a:t>
            </a:r>
            <a:r>
              <a:rPr lang="de-DE" dirty="0"/>
              <a:t> </a:t>
            </a:r>
            <a:r>
              <a:rPr lang="de-DE" dirty="0" err="1"/>
              <a:t>How</a:t>
            </a:r>
            <a:r>
              <a:rPr lang="de-DE" dirty="0"/>
              <a:t> </a:t>
            </a:r>
            <a:r>
              <a:rPr lang="de-DE" dirty="0" err="1"/>
              <a:t>far</a:t>
            </a:r>
            <a:r>
              <a:rPr lang="de-DE" dirty="0"/>
              <a:t> will </a:t>
            </a:r>
            <a:r>
              <a:rPr lang="de-DE" dirty="0" err="1"/>
              <a:t>the</a:t>
            </a:r>
            <a:r>
              <a:rPr lang="de-DE" dirty="0"/>
              <a:t> </a:t>
            </a:r>
            <a:r>
              <a:rPr lang="de-DE" dirty="0" err="1"/>
              <a:t>disk</a:t>
            </a:r>
            <a:r>
              <a:rPr lang="de-DE" dirty="0"/>
              <a:t> </a:t>
            </a:r>
            <a:r>
              <a:rPr lang="de-DE" dirty="0" err="1"/>
              <a:t>rotate</a:t>
            </a:r>
            <a:r>
              <a:rPr lang="de-DE" dirty="0"/>
              <a:t> </a:t>
            </a:r>
            <a:r>
              <a:rPr lang="de-DE" dirty="0" err="1"/>
              <a:t>between</a:t>
            </a:r>
            <a:r>
              <a:rPr lang="de-DE" dirty="0"/>
              <a:t> t </a:t>
            </a:r>
            <a:r>
              <a:rPr lang="en-US" dirty="0"/>
              <a:t>= 1 and t = 3 seconds?</a:t>
            </a:r>
          </a:p>
          <a:p>
            <a:pPr lvl="1"/>
            <a:r>
              <a:rPr lang="en-US" dirty="0"/>
              <a:t>(d) After 2 seconds, the acceleration changes to 3 rad/sec/sec. How long will it take for the disk to come to rest?</a:t>
            </a:r>
          </a:p>
          <a:p>
            <a:pPr lvl="1"/>
            <a:r>
              <a:rPr lang="en-US" dirty="0"/>
              <a:t>(e) Without actually using the time, determine through how many radians the disk will turn during the time calculated in part (d). </a:t>
            </a:r>
          </a:p>
          <a:p>
            <a:pPr lvl="1"/>
            <a:r>
              <a:rPr lang="en-US" dirty="0"/>
              <a:t>(f) How many rotations is that?</a:t>
            </a:r>
          </a:p>
        </p:txBody>
      </p:sp>
    </p:spTree>
    <p:extLst>
      <p:ext uri="{BB962C8B-B14F-4D97-AF65-F5344CB8AC3E}">
        <p14:creationId xmlns:p14="http://schemas.microsoft.com/office/powerpoint/2010/main" val="153322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Rotational kinematics practice - 3</a:t>
            </a:r>
          </a:p>
        </p:txBody>
      </p:sp>
      <p:sp>
        <p:nvSpPr>
          <p:cNvPr id="3" name="Content Placeholder 2"/>
          <p:cNvSpPr>
            <a:spLocks noGrp="1"/>
          </p:cNvSpPr>
          <p:nvPr>
            <p:ph idx="1"/>
          </p:nvPr>
        </p:nvSpPr>
        <p:spPr>
          <a:xfrm>
            <a:off x="189570" y="1417638"/>
            <a:ext cx="8764859" cy="4525963"/>
          </a:xfrm>
        </p:spPr>
        <p:txBody>
          <a:bodyPr>
            <a:normAutofit fontScale="92500" lnSpcReduction="10000"/>
          </a:bodyPr>
          <a:lstStyle/>
          <a:p>
            <a:r>
              <a:rPr lang="en-US" sz="2200" dirty="0"/>
              <a:t>An auto whose wheel radius is 0.3 m moves at 15 m/sec. The car applies its brakes uniformly, slowing to 4 m/s over a 50-m distance.</a:t>
            </a:r>
            <a:endParaRPr lang="en-US" dirty="0"/>
          </a:p>
          <a:p>
            <a:pPr lvl="1"/>
            <a:r>
              <a:rPr lang="en-US" dirty="0"/>
              <a:t>(a) What is the wheel’s final angular velocity?</a:t>
            </a:r>
          </a:p>
          <a:p>
            <a:pPr lvl="1"/>
            <a:r>
              <a:rPr lang="en-US" dirty="0"/>
              <a:t>(b) What is the wheel’s initial angular velocity?</a:t>
            </a:r>
          </a:p>
          <a:p>
            <a:pPr lvl="1"/>
            <a:r>
              <a:rPr lang="mr-IN" dirty="0"/>
              <a:t>(</a:t>
            </a:r>
            <a:r>
              <a:rPr lang="mr-IN" dirty="0" err="1"/>
              <a:t>c</a:t>
            </a:r>
            <a:r>
              <a:rPr lang="mr-IN" dirty="0"/>
              <a:t>)</a:t>
            </a:r>
            <a:r>
              <a:rPr lang="de-DE" dirty="0"/>
              <a:t> </a:t>
            </a:r>
            <a:r>
              <a:rPr lang="en-US" dirty="0"/>
              <a:t>What is the angular displacement of the wheels as the car slows over this distance?</a:t>
            </a:r>
          </a:p>
          <a:p>
            <a:pPr lvl="1"/>
            <a:r>
              <a:rPr lang="en-US" dirty="0"/>
              <a:t>(d) What is the wheel’s angular acceleration during the slow-down?</a:t>
            </a:r>
          </a:p>
          <a:p>
            <a:pPr lvl="1"/>
            <a:r>
              <a:rPr lang="en-US" dirty="0"/>
              <a:t>(e) Using the information from (d), determine the car’s translational acceleration.</a:t>
            </a:r>
          </a:p>
          <a:p>
            <a:pPr lvl="1"/>
            <a:r>
              <a:rPr lang="en-US" dirty="0"/>
              <a:t>(f) Without using the final angular velocity, determine how long was required for the slow down.</a:t>
            </a:r>
          </a:p>
          <a:p>
            <a:pPr lvl="1"/>
            <a:r>
              <a:rPr lang="en-US" dirty="0"/>
              <a:t>(g) Knowing the final angular velocity, determine how long was required for the slow down (yes, this should end up the same as f).</a:t>
            </a:r>
          </a:p>
          <a:p>
            <a:pPr lvl="1"/>
            <a:r>
              <a:rPr lang="en-US" dirty="0"/>
              <a:t>(h) Determine the angular displacement and the linear displacement of the wheels during the first 0.5 seconds of the slow down.</a:t>
            </a:r>
          </a:p>
        </p:txBody>
      </p:sp>
    </p:spTree>
    <p:extLst>
      <p:ext uri="{BB962C8B-B14F-4D97-AF65-F5344CB8AC3E}">
        <p14:creationId xmlns:p14="http://schemas.microsoft.com/office/powerpoint/2010/main" val="209936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Rotational kinematics practice - </a:t>
            </a:r>
            <a:r>
              <a:rPr lang="en-US" dirty="0">
                <a:solidFill>
                  <a:srgbClr val="C00000"/>
                </a:solidFill>
              </a:rPr>
              <a:t>answers</a:t>
            </a:r>
          </a:p>
        </p:txBody>
      </p:sp>
      <p:sp>
        <p:nvSpPr>
          <p:cNvPr id="3" name="Content Placeholder 2"/>
          <p:cNvSpPr>
            <a:spLocks noGrp="1"/>
          </p:cNvSpPr>
          <p:nvPr>
            <p:ph idx="1"/>
          </p:nvPr>
        </p:nvSpPr>
        <p:spPr/>
        <p:txBody>
          <a:bodyPr/>
          <a:lstStyle/>
          <a:p>
            <a:r>
              <a:rPr lang="en-US" dirty="0"/>
              <a:t> Question 1:</a:t>
            </a:r>
          </a:p>
          <a:p>
            <a:pPr lvl="1"/>
            <a:r>
              <a:rPr lang="en-US" dirty="0"/>
              <a:t>(a) +0.12 rad/sec/sec	      (b) 3.2 sec.              </a:t>
            </a:r>
            <a:r>
              <a:rPr lang="mr-IN" dirty="0"/>
              <a:t>(</a:t>
            </a:r>
            <a:r>
              <a:rPr lang="mr-IN" dirty="0" err="1"/>
              <a:t>c</a:t>
            </a:r>
            <a:r>
              <a:rPr lang="mr-IN" dirty="0"/>
              <a:t>)</a:t>
            </a:r>
            <a:r>
              <a:rPr lang="de-DE" dirty="0"/>
              <a:t> -0.24 </a:t>
            </a:r>
            <a:r>
              <a:rPr lang="de-DE" dirty="0" err="1"/>
              <a:t>rad</a:t>
            </a:r>
            <a:r>
              <a:rPr lang="de-DE" dirty="0"/>
              <a:t>/sec               (d) 1.6 </a:t>
            </a:r>
            <a:r>
              <a:rPr lang="de-DE" dirty="0" err="1"/>
              <a:t>rad</a:t>
            </a:r>
            <a:r>
              <a:rPr lang="de-DE" dirty="0"/>
              <a:t> = 0.25 </a:t>
            </a:r>
            <a:r>
              <a:rPr lang="de-DE" dirty="0" err="1"/>
              <a:t>revolutions</a:t>
            </a:r>
            <a:r>
              <a:rPr lang="de-DE" dirty="0"/>
              <a:t>      </a:t>
            </a:r>
          </a:p>
          <a:p>
            <a:pPr lvl="1"/>
            <a:endParaRPr lang="de-DE" dirty="0"/>
          </a:p>
          <a:p>
            <a:r>
              <a:rPr lang="de-DE" dirty="0"/>
              <a:t>  </a:t>
            </a:r>
            <a:r>
              <a:rPr lang="de-DE" dirty="0" err="1"/>
              <a:t>Question</a:t>
            </a:r>
            <a:r>
              <a:rPr lang="de-DE" dirty="0"/>
              <a:t> 2:</a:t>
            </a:r>
          </a:p>
          <a:p>
            <a:pPr lvl="1"/>
            <a:r>
              <a:rPr lang="de-DE" dirty="0"/>
              <a:t>(a) -69.6 </a:t>
            </a:r>
            <a:r>
              <a:rPr lang="de-DE" dirty="0" err="1"/>
              <a:t>rad</a:t>
            </a:r>
            <a:r>
              <a:rPr lang="de-DE" dirty="0"/>
              <a:t>	         (b) -44.6 </a:t>
            </a:r>
            <a:r>
              <a:rPr lang="de-DE" dirty="0" err="1"/>
              <a:t>rad</a:t>
            </a:r>
            <a:r>
              <a:rPr lang="de-DE" dirty="0"/>
              <a:t>/sec 	    </a:t>
            </a:r>
            <a:r>
              <a:rPr lang="mr-IN" dirty="0"/>
              <a:t>(</a:t>
            </a:r>
            <a:r>
              <a:rPr lang="mr-IN" dirty="0" err="1"/>
              <a:t>c</a:t>
            </a:r>
            <a:r>
              <a:rPr lang="mr-IN" dirty="0"/>
              <a:t>)</a:t>
            </a:r>
            <a:r>
              <a:rPr lang="de-DE" dirty="0"/>
              <a:t> -89.2 </a:t>
            </a:r>
            <a:r>
              <a:rPr lang="de-DE" dirty="0" err="1"/>
              <a:t>rad</a:t>
            </a:r>
            <a:r>
              <a:rPr lang="de-DE" dirty="0"/>
              <a:t>                          (d) 14.9 sec	         (</a:t>
            </a:r>
            <a:r>
              <a:rPr lang="de-DE" dirty="0" err="1"/>
              <a:t>e</a:t>
            </a:r>
            <a:r>
              <a:rPr lang="de-DE" dirty="0"/>
              <a:t>) -332 </a:t>
            </a:r>
            <a:r>
              <a:rPr lang="de-DE" dirty="0" err="1"/>
              <a:t>rad</a:t>
            </a:r>
            <a:r>
              <a:rPr lang="de-DE" dirty="0"/>
              <a:t> 		    (f) 52.8 </a:t>
            </a:r>
            <a:r>
              <a:rPr lang="de-DE" dirty="0" err="1"/>
              <a:t>revolutions</a:t>
            </a:r>
            <a:endParaRPr lang="de-DE" dirty="0"/>
          </a:p>
          <a:p>
            <a:pPr lvl="1"/>
            <a:endParaRPr lang="de-DE" dirty="0"/>
          </a:p>
          <a:p>
            <a:r>
              <a:rPr lang="de-DE" dirty="0"/>
              <a:t>  </a:t>
            </a:r>
            <a:r>
              <a:rPr lang="de-DE" dirty="0" err="1"/>
              <a:t>Question</a:t>
            </a:r>
            <a:r>
              <a:rPr lang="de-DE" dirty="0"/>
              <a:t> 3:</a:t>
            </a:r>
          </a:p>
          <a:p>
            <a:pPr lvl="1"/>
            <a:r>
              <a:rPr lang="de-DE" dirty="0"/>
              <a:t>(a) 13.33 </a:t>
            </a:r>
            <a:r>
              <a:rPr lang="de-DE" dirty="0" err="1"/>
              <a:t>rad</a:t>
            </a:r>
            <a:r>
              <a:rPr lang="de-DE" dirty="0"/>
              <a:t>/s	       (b) 50 </a:t>
            </a:r>
            <a:r>
              <a:rPr lang="de-DE" dirty="0" err="1"/>
              <a:t>rad</a:t>
            </a:r>
            <a:r>
              <a:rPr lang="de-DE" dirty="0"/>
              <a:t>/s	</a:t>
            </a:r>
            <a:r>
              <a:rPr lang="mr-IN" dirty="0"/>
              <a:t>(</a:t>
            </a:r>
            <a:r>
              <a:rPr lang="mr-IN" dirty="0" err="1"/>
              <a:t>c</a:t>
            </a:r>
            <a:r>
              <a:rPr lang="mr-IN" dirty="0"/>
              <a:t>)</a:t>
            </a:r>
            <a:r>
              <a:rPr lang="de-DE" dirty="0"/>
              <a:t> 166.6 </a:t>
            </a:r>
            <a:r>
              <a:rPr lang="de-DE" dirty="0" err="1"/>
              <a:t>rad</a:t>
            </a:r>
            <a:r>
              <a:rPr lang="de-DE" dirty="0"/>
              <a:t>	(d) -6.97 </a:t>
            </a:r>
            <a:r>
              <a:rPr lang="de-DE" dirty="0" err="1"/>
              <a:t>rad</a:t>
            </a:r>
            <a:r>
              <a:rPr lang="de-DE" dirty="0"/>
              <a:t>/s/s        (</a:t>
            </a:r>
            <a:r>
              <a:rPr lang="de-DE" dirty="0" err="1"/>
              <a:t>e</a:t>
            </a:r>
            <a:r>
              <a:rPr lang="de-DE" dirty="0"/>
              <a:t>) -2.09 m/s	       (f) 5.26 sec	(</a:t>
            </a:r>
            <a:r>
              <a:rPr lang="de-DE" dirty="0" err="1"/>
              <a:t>g</a:t>
            </a:r>
            <a:r>
              <a:rPr lang="de-DE" dirty="0"/>
              <a:t>) 5.26 sec	(h) 7.23 m</a:t>
            </a:r>
            <a:endParaRPr lang="en-US" dirty="0"/>
          </a:p>
        </p:txBody>
      </p:sp>
    </p:spTree>
    <p:extLst>
      <p:ext uri="{BB962C8B-B14F-4D97-AF65-F5344CB8AC3E}">
        <p14:creationId xmlns:p14="http://schemas.microsoft.com/office/powerpoint/2010/main" val="206260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Point of contact on a rolling object</a:t>
            </a:r>
          </a:p>
        </p:txBody>
      </p:sp>
      <p:sp>
        <p:nvSpPr>
          <p:cNvPr id="3" name="Content Placeholder 2"/>
          <p:cNvSpPr>
            <a:spLocks noGrp="1"/>
          </p:cNvSpPr>
          <p:nvPr>
            <p:ph idx="1"/>
          </p:nvPr>
        </p:nvSpPr>
        <p:spPr>
          <a:xfrm>
            <a:off x="234177" y="1298222"/>
            <a:ext cx="8424402" cy="519290"/>
          </a:xfrm>
        </p:spPr>
        <p:txBody>
          <a:bodyPr>
            <a:normAutofit fontScale="92500"/>
          </a:bodyPr>
          <a:lstStyle/>
          <a:p>
            <a:r>
              <a:rPr lang="en-US" dirty="0"/>
              <a:t>Let’s consider a point on the edge of a rolling object, like a wheel: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338"/>
          <a:stretch/>
        </p:blipFill>
        <p:spPr>
          <a:xfrm>
            <a:off x="4436421" y="2018593"/>
            <a:ext cx="3930339" cy="2050344"/>
          </a:xfrm>
          <a:prstGeom prst="rect">
            <a:avLst/>
          </a:prstGeom>
        </p:spPr>
      </p:pic>
      <p:sp>
        <p:nvSpPr>
          <p:cNvPr id="5" name="Content Placeholder 2"/>
          <p:cNvSpPr txBox="1">
            <a:spLocks/>
          </p:cNvSpPr>
          <p:nvPr/>
        </p:nvSpPr>
        <p:spPr>
          <a:xfrm>
            <a:off x="314284" y="2018593"/>
            <a:ext cx="3930339" cy="38854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q"/>
              <a:defRPr sz="2000" kern="1200">
                <a:solidFill>
                  <a:schemeClr val="tx1">
                    <a:lumMod val="75000"/>
                    <a:lumOff val="25000"/>
                  </a:schemeClr>
                </a:solidFill>
                <a:latin typeface="Palatino Linotype" charset="0"/>
                <a:ea typeface="Palatino Linotype" charset="0"/>
                <a:cs typeface="Palatino Linotype"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
              <a:defRPr sz="1800" kern="1200">
                <a:solidFill>
                  <a:schemeClr val="tx1">
                    <a:lumMod val="75000"/>
                    <a:lumOff val="25000"/>
                  </a:schemeClr>
                </a:solidFill>
                <a:latin typeface="Palatino Linotype" charset="0"/>
                <a:ea typeface="Palatino Linotype" charset="0"/>
                <a:cs typeface="Palatino Linotype" charset="0"/>
              </a:defRPr>
            </a:lvl2pPr>
            <a:lvl3pPr marL="56692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3pPr>
            <a:lvl4pPr marL="74980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4pPr>
            <a:lvl5pPr marL="932688" indent="-182880" algn="l" defTabSz="914400" rtl="0" eaLnBrk="1" latinLnBrk="0" hangingPunct="1">
              <a:lnSpc>
                <a:spcPct val="90000"/>
              </a:lnSpc>
              <a:spcBef>
                <a:spcPts val="200"/>
              </a:spcBef>
              <a:spcAft>
                <a:spcPts val="400"/>
              </a:spcAft>
              <a:buClr>
                <a:schemeClr val="accent1"/>
              </a:buClr>
              <a:buFont typeface="Courier New" charset="0"/>
              <a:buChar char="o"/>
              <a:defRPr sz="1400" kern="1200">
                <a:solidFill>
                  <a:schemeClr val="tx1">
                    <a:lumMod val="75000"/>
                    <a:lumOff val="25000"/>
                  </a:schemeClr>
                </a:solidFill>
                <a:latin typeface="Palatino Linotype" charset="0"/>
                <a:ea typeface="Palatino Linotype" charset="0"/>
                <a:cs typeface="Palatino Linotype"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  When the point on the edge of the wheel hits the ground, what is its instantaneous velocity?</a:t>
            </a:r>
          </a:p>
          <a:p>
            <a:endParaRPr lang="en-US" dirty="0"/>
          </a:p>
          <a:p>
            <a:endParaRPr lang="en-US" dirty="0"/>
          </a:p>
          <a:p>
            <a:endParaRPr lang="en-US" dirty="0"/>
          </a:p>
        </p:txBody>
      </p:sp>
      <p:sp>
        <p:nvSpPr>
          <p:cNvPr id="6" name="TextBox 5"/>
          <p:cNvSpPr txBox="1"/>
          <p:nvPr/>
        </p:nvSpPr>
        <p:spPr>
          <a:xfrm>
            <a:off x="535259" y="3065000"/>
            <a:ext cx="3810964" cy="1754326"/>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point is turning around in the y-direction, which means its y velocity is 0. It’s not sliding relative to the ground, either, so its x velocity is 0. At this instant, its overall velocity is 0 m/s!</a:t>
            </a:r>
          </a:p>
        </p:txBody>
      </p:sp>
      <p:sp>
        <p:nvSpPr>
          <p:cNvPr id="7" name="TextBox 6"/>
          <p:cNvSpPr txBox="1"/>
          <p:nvPr/>
        </p:nvSpPr>
        <p:spPr>
          <a:xfrm>
            <a:off x="535259" y="4929509"/>
            <a:ext cx="8034363" cy="1477328"/>
          </a:xfrm>
          <a:prstGeom prst="rect">
            <a:avLst/>
          </a:prstGeom>
          <a:noFill/>
        </p:spPr>
        <p:txBody>
          <a:bodyPr wrap="square" rtlCol="0">
            <a:spAutoFit/>
          </a:bodyPr>
          <a:lstStyle/>
          <a:p>
            <a:r>
              <a:rPr lang="en-US" dirty="0">
                <a:solidFill>
                  <a:srgbClr val="0070C0"/>
                </a:solidFill>
                <a:latin typeface="Palatino Linotype" charset="0"/>
                <a:ea typeface="Palatino Linotype" charset="0"/>
                <a:cs typeface="Palatino Linotype" charset="0"/>
              </a:rPr>
              <a:t>We call this “rolling without slipping” </a:t>
            </a:r>
            <a:r>
              <a:rPr lang="mr-IN" dirty="0">
                <a:solidFill>
                  <a:srgbClr val="0070C0"/>
                </a:solidFill>
                <a:latin typeface="Palatino Linotype" charset="0"/>
                <a:ea typeface="Palatino Linotype" charset="0"/>
                <a:cs typeface="Palatino Linotype" charset="0"/>
              </a:rPr>
              <a:t>–</a:t>
            </a:r>
            <a:r>
              <a:rPr lang="en-US" dirty="0">
                <a:solidFill>
                  <a:srgbClr val="0070C0"/>
                </a:solidFill>
                <a:latin typeface="Palatino Linotype" charset="0"/>
                <a:ea typeface="Palatino Linotype" charset="0"/>
                <a:cs typeface="Palatino Linotype" charset="0"/>
              </a:rPr>
              <a:t> a major assumption in many problems. The “without slipping” part means we don’t have to worry about kinetic friction along the surface contact (which would really complicate the math). This </a:t>
            </a:r>
            <a:r>
              <a:rPr lang="en-US" u="sng" dirty="0">
                <a:solidFill>
                  <a:srgbClr val="0070C0"/>
                </a:solidFill>
                <a:latin typeface="Palatino Linotype" charset="0"/>
                <a:ea typeface="Palatino Linotype" charset="0"/>
                <a:cs typeface="Palatino Linotype" charset="0"/>
              </a:rPr>
              <a:t>also</a:t>
            </a:r>
            <a:r>
              <a:rPr lang="en-US" dirty="0">
                <a:solidFill>
                  <a:srgbClr val="0070C0"/>
                </a:solidFill>
                <a:latin typeface="Palatino Linotype" charset="0"/>
                <a:ea typeface="Palatino Linotype" charset="0"/>
                <a:cs typeface="Palatino Linotype" charset="0"/>
              </a:rPr>
              <a:t> means that </a:t>
            </a:r>
            <a:r>
              <a:rPr lang="en-US" i="1" dirty="0">
                <a:solidFill>
                  <a:srgbClr val="0070C0"/>
                </a:solidFill>
                <a:latin typeface="Palatino Linotype" charset="0"/>
                <a:ea typeface="Palatino Linotype" charset="0"/>
                <a:cs typeface="Palatino Linotype" charset="0"/>
              </a:rPr>
              <a:t>static friction</a:t>
            </a:r>
            <a:r>
              <a:rPr lang="en-US" dirty="0">
                <a:solidFill>
                  <a:srgbClr val="0070C0"/>
                </a:solidFill>
                <a:latin typeface="Palatino Linotype" charset="0"/>
                <a:ea typeface="Palatino Linotype" charset="0"/>
                <a:cs typeface="Palatino Linotype" charset="0"/>
              </a:rPr>
              <a:t> must be preventing the sliding </a:t>
            </a:r>
            <a:r>
              <a:rPr lang="mr-IN" dirty="0">
                <a:solidFill>
                  <a:srgbClr val="0070C0"/>
                </a:solidFill>
                <a:latin typeface="Palatino Linotype" charset="0"/>
                <a:ea typeface="Palatino Linotype" charset="0"/>
                <a:cs typeface="Palatino Linotype" charset="0"/>
              </a:rPr>
              <a:t>–</a:t>
            </a:r>
            <a:r>
              <a:rPr lang="en-US" dirty="0">
                <a:solidFill>
                  <a:srgbClr val="0070C0"/>
                </a:solidFill>
                <a:latin typeface="Palatino Linotype" charset="0"/>
                <a:ea typeface="Palatino Linotype" charset="0"/>
                <a:cs typeface="Palatino Linotype" charset="0"/>
              </a:rPr>
              <a:t> this is how objects roll in the first place! </a:t>
            </a:r>
          </a:p>
        </p:txBody>
      </p:sp>
    </p:spTree>
    <p:extLst>
      <p:ext uri="{BB962C8B-B14F-4D97-AF65-F5344CB8AC3E}">
        <p14:creationId xmlns:p14="http://schemas.microsoft.com/office/powerpoint/2010/main" val="28944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88213" y="2179419"/>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Line 31"/>
          <p:cNvSpPr>
            <a:spLocks noChangeShapeType="1"/>
          </p:cNvSpPr>
          <p:nvPr/>
        </p:nvSpPr>
        <p:spPr bwMode="auto">
          <a:xfrm flipH="1">
            <a:off x="8062475" y="2050894"/>
            <a:ext cx="0" cy="1854427"/>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413" name="Text Box 180"/>
          <p:cNvSpPr txBox="1">
            <a:spLocks/>
          </p:cNvSpPr>
          <p:nvPr/>
        </p:nvSpPr>
        <p:spPr bwMode="auto">
          <a:xfrm>
            <a:off x="263684" y="171872"/>
            <a:ext cx="8626316" cy="119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dirty="0">
                <a:solidFill>
                  <a:srgbClr val="FF0000"/>
                </a:solidFill>
                <a:latin typeface="Apple Chancery"/>
                <a:cs typeface="Apple Chancery"/>
              </a:rPr>
              <a:t>As an additional </a:t>
            </a:r>
            <a:r>
              <a:rPr lang="en-US" sz="2000" dirty="0">
                <a:latin typeface="Times New Roman"/>
                <a:cs typeface="Times New Roman"/>
              </a:rPr>
              <a:t>bit of craziness, if you know the </a:t>
            </a:r>
            <a:r>
              <a:rPr lang="en-US" sz="2000" i="1" dirty="0">
                <a:solidFill>
                  <a:srgbClr val="0000FF"/>
                </a:solidFill>
                <a:latin typeface="Times New Roman"/>
                <a:cs typeface="Times New Roman"/>
              </a:rPr>
              <a:t>angular velocity </a:t>
            </a:r>
            <a:r>
              <a:rPr lang="en-US" sz="2000" dirty="0">
                <a:solidFill>
                  <a:srgbClr val="0000FF"/>
                </a:solidFill>
                <a:latin typeface="Times New Roman"/>
                <a:cs typeface="Times New Roman"/>
              </a:rPr>
              <a:t>about one point on a rotating object</a:t>
            </a:r>
            <a:r>
              <a:rPr lang="en-US" sz="2000" dirty="0">
                <a:latin typeface="Times New Roman"/>
                <a:cs typeface="Times New Roman"/>
              </a:rPr>
              <a:t>, that will be the the </a:t>
            </a:r>
            <a:r>
              <a:rPr lang="en-US" sz="2000" dirty="0">
                <a:solidFill>
                  <a:srgbClr val="0000FF"/>
                </a:solidFill>
                <a:latin typeface="Times New Roman"/>
                <a:cs typeface="Times New Roman"/>
              </a:rPr>
              <a:t>angular velocity </a:t>
            </a:r>
            <a:r>
              <a:rPr lang="en-US" sz="2000" i="1" dirty="0">
                <a:solidFill>
                  <a:srgbClr val="FF0000"/>
                </a:solidFill>
                <a:latin typeface="Times New Roman"/>
                <a:cs typeface="Times New Roman"/>
              </a:rPr>
              <a:t>about ALL points</a:t>
            </a:r>
            <a:r>
              <a:rPr lang="en-US" sz="2000" dirty="0">
                <a:solidFill>
                  <a:srgbClr val="FF0000"/>
                </a:solidFill>
                <a:latin typeface="Times New Roman"/>
                <a:cs typeface="Times New Roman"/>
              </a:rPr>
              <a:t> </a:t>
            </a:r>
            <a:r>
              <a:rPr lang="en-US" sz="2000" dirty="0">
                <a:latin typeface="Times New Roman"/>
                <a:cs typeface="Times New Roman"/>
              </a:rPr>
              <a:t>on the object.  How so?</a:t>
            </a:r>
          </a:p>
        </p:txBody>
      </p:sp>
      <p:sp>
        <p:nvSpPr>
          <p:cNvPr id="17409" name="Rectangle 161"/>
          <p:cNvSpPr>
            <a:spLocks/>
          </p:cNvSpPr>
          <p:nvPr/>
        </p:nvSpPr>
        <p:spPr bwMode="auto">
          <a:xfrm>
            <a:off x="3123248" y="4293395"/>
            <a:ext cx="177864"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p>
            <a:endParaRPr lang="en-US" sz="2000">
              <a:latin typeface="Times New Roman"/>
              <a:cs typeface="Times New Roman"/>
            </a:endParaRP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5687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18.)</a:t>
            </a:r>
          </a:p>
        </p:txBody>
      </p:sp>
      <p:grpSp>
        <p:nvGrpSpPr>
          <p:cNvPr id="48" name="Group 47"/>
          <p:cNvGrpSpPr/>
          <p:nvPr/>
        </p:nvGrpSpPr>
        <p:grpSpPr>
          <a:xfrm rot="7299133">
            <a:off x="7821086" y="2699555"/>
            <a:ext cx="480194" cy="545431"/>
            <a:chOff x="6968697" y="2505075"/>
            <a:chExt cx="480194" cy="545431"/>
          </a:xfrm>
        </p:grpSpPr>
        <p:sp>
          <p:nvSpPr>
            <p:cNvPr id="49" name="Arc 48"/>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0" name="Straight Connector 49"/>
            <p:cNvCxnSpPr>
              <a:stCxn id="49"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84" name="Object 3"/>
          <p:cNvGraphicFramePr>
            <a:graphicFrameLocks noChangeAspect="1"/>
          </p:cNvGraphicFramePr>
          <p:nvPr/>
        </p:nvGraphicFramePr>
        <p:xfrm>
          <a:off x="8202877" y="3094945"/>
          <a:ext cx="247650" cy="225425"/>
        </p:xfrm>
        <a:graphic>
          <a:graphicData uri="http://schemas.openxmlformats.org/presentationml/2006/ole">
            <mc:AlternateContent xmlns:mc="http://schemas.openxmlformats.org/markup-compatibility/2006">
              <mc:Choice xmlns:v="urn:schemas-microsoft-com:vml" Requires="v">
                <p:oleObj spid="_x0000_s18465" name="Equation" r:id="rId4" imgW="152400" imgH="139700" progId="Equation.DSMT4">
                  <p:embed/>
                </p:oleObj>
              </mc:Choice>
              <mc:Fallback>
                <p:oleObj name="Equation" r:id="rId4" imgW="152400" imgH="139700" progId="Equation.DSMT4">
                  <p:embed/>
                  <p:pic>
                    <p:nvPicPr>
                      <p:cNvPr id="84" name="Object 3"/>
                      <p:cNvPicPr>
                        <a:picLocks noChangeAspect="1" noChangeArrowheads="1"/>
                      </p:cNvPicPr>
                      <p:nvPr/>
                    </p:nvPicPr>
                    <p:blipFill>
                      <a:blip r:embed="rId5"/>
                      <a:srcRect/>
                      <a:stretch>
                        <a:fillRect/>
                      </a:stretch>
                    </p:blipFill>
                    <p:spPr bwMode="auto">
                      <a:xfrm>
                        <a:off x="8202877" y="3094945"/>
                        <a:ext cx="247650" cy="225425"/>
                      </a:xfrm>
                      <a:prstGeom prst="rect">
                        <a:avLst/>
                      </a:prstGeom>
                      <a:noFill/>
                      <a:ln>
                        <a:noFill/>
                      </a:ln>
                      <a:effectLst/>
                    </p:spPr>
                  </p:pic>
                </p:oleObj>
              </mc:Fallback>
            </mc:AlternateContent>
          </a:graphicData>
        </a:graphic>
      </p:graphicFrame>
      <p:sp>
        <p:nvSpPr>
          <p:cNvPr id="42" name="Text Box 180"/>
          <p:cNvSpPr txBox="1">
            <a:spLocks/>
          </p:cNvSpPr>
          <p:nvPr/>
        </p:nvSpPr>
        <p:spPr bwMode="auto">
          <a:xfrm>
            <a:off x="263684" y="1520526"/>
            <a:ext cx="6162516"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Consider a rotating platform </a:t>
            </a:r>
            <a:r>
              <a:rPr lang="en-US" sz="2000" dirty="0">
                <a:latin typeface="Times New Roman"/>
                <a:cs typeface="Times New Roman"/>
              </a:rPr>
              <a:t>with a </a:t>
            </a:r>
            <a:r>
              <a:rPr lang="en-US" sz="2000" dirty="0">
                <a:solidFill>
                  <a:srgbClr val="0000FF"/>
                </a:solidFill>
                <a:latin typeface="Times New Roman"/>
                <a:cs typeface="Times New Roman"/>
              </a:rPr>
              <a:t>chair</a:t>
            </a:r>
            <a:r>
              <a:rPr lang="en-US" sz="2000" dirty="0">
                <a:latin typeface="Times New Roman"/>
                <a:cs typeface="Times New Roman"/>
              </a:rPr>
              <a:t> </a:t>
            </a:r>
            <a:r>
              <a:rPr lang="en-US" sz="2000" dirty="0">
                <a:solidFill>
                  <a:srgbClr val="0000FF"/>
                </a:solidFill>
                <a:latin typeface="Times New Roman"/>
                <a:cs typeface="Times New Roman"/>
              </a:rPr>
              <a:t>at</a:t>
            </a:r>
            <a:r>
              <a:rPr lang="en-US" sz="2000" dirty="0">
                <a:latin typeface="Times New Roman"/>
                <a:cs typeface="Times New Roman"/>
              </a:rPr>
              <a:t> its </a:t>
            </a:r>
            <a:r>
              <a:rPr lang="en-US" sz="2000" dirty="0">
                <a:solidFill>
                  <a:srgbClr val="0000FF"/>
                </a:solidFill>
                <a:latin typeface="Times New Roman"/>
                <a:cs typeface="Times New Roman"/>
              </a:rPr>
              <a:t>center</a:t>
            </a:r>
            <a:r>
              <a:rPr lang="en-US" sz="2000" dirty="0">
                <a:latin typeface="Times New Roman"/>
                <a:cs typeface="Times New Roman"/>
              </a:rPr>
              <a:t> that is </a:t>
            </a:r>
            <a:r>
              <a:rPr lang="en-US" sz="2000" dirty="0">
                <a:solidFill>
                  <a:srgbClr val="0000FF"/>
                </a:solidFill>
                <a:latin typeface="Times New Roman"/>
                <a:cs typeface="Times New Roman"/>
              </a:rPr>
              <a:t>rigged to ALWAYS face toward the wall:</a:t>
            </a:r>
          </a:p>
        </p:txBody>
      </p:sp>
      <p:sp>
        <p:nvSpPr>
          <p:cNvPr id="45" name="Rectangle 44"/>
          <p:cNvSpPr/>
          <p:nvPr/>
        </p:nvSpPr>
        <p:spPr>
          <a:xfrm>
            <a:off x="8022591" y="2918980"/>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 Box 180"/>
          <p:cNvSpPr txBox="1">
            <a:spLocks/>
          </p:cNvSpPr>
          <p:nvPr/>
        </p:nvSpPr>
        <p:spPr bwMode="auto">
          <a:xfrm>
            <a:off x="517684" y="2549243"/>
            <a:ext cx="6276816"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sit </a:t>
            </a:r>
            <a:r>
              <a:rPr lang="en-US" sz="2000" dirty="0">
                <a:latin typeface="Times New Roman"/>
                <a:cs typeface="Times New Roman"/>
              </a:rPr>
              <a:t>in the seat.  It takes </a:t>
            </a:r>
            <a:r>
              <a:rPr lang="en-US" sz="2000" dirty="0">
                <a:solidFill>
                  <a:srgbClr val="FF0000"/>
                </a:solidFill>
                <a:latin typeface="Times New Roman"/>
                <a:cs typeface="Times New Roman"/>
              </a:rPr>
              <a:t>10 seconds </a:t>
            </a:r>
            <a:r>
              <a:rPr lang="en-US" sz="2000" dirty="0">
                <a:latin typeface="Times New Roman"/>
                <a:cs typeface="Times New Roman"/>
              </a:rPr>
              <a:t>for the </a:t>
            </a:r>
            <a:r>
              <a:rPr lang="en-US" sz="2000" dirty="0">
                <a:solidFill>
                  <a:srgbClr val="0000FF"/>
                </a:solidFill>
                <a:latin typeface="Times New Roman"/>
                <a:cs typeface="Times New Roman"/>
              </a:rPr>
              <a:t>platform to rotate through one complete rotation</a:t>
            </a:r>
            <a:r>
              <a:rPr lang="en-US" sz="2000" dirty="0">
                <a:latin typeface="Times New Roman"/>
                <a:cs typeface="Times New Roman"/>
              </a:rPr>
              <a:t>.</a:t>
            </a:r>
          </a:p>
        </p:txBody>
      </p:sp>
      <p:sp>
        <p:nvSpPr>
          <p:cNvPr id="52" name="Text Box 180"/>
          <p:cNvSpPr txBox="1">
            <a:spLocks/>
          </p:cNvSpPr>
          <p:nvPr/>
        </p:nvSpPr>
        <p:spPr bwMode="auto">
          <a:xfrm>
            <a:off x="860583" y="3214984"/>
            <a:ext cx="6427629"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 What does </a:t>
            </a:r>
            <a:r>
              <a:rPr lang="en-US" sz="2000" dirty="0">
                <a:latin typeface="Times New Roman"/>
                <a:cs typeface="Times New Roman"/>
              </a:rPr>
              <a:t>the </a:t>
            </a:r>
            <a:r>
              <a:rPr lang="en-US" sz="2000" dirty="0">
                <a:solidFill>
                  <a:srgbClr val="0000FF"/>
                </a:solidFill>
                <a:latin typeface="Times New Roman"/>
                <a:cs typeface="Times New Roman"/>
              </a:rPr>
              <a:t>motion look like </a:t>
            </a:r>
            <a:r>
              <a:rPr lang="en-US" sz="2000" dirty="0">
                <a:latin typeface="Times New Roman"/>
                <a:cs typeface="Times New Roman"/>
              </a:rPr>
              <a:t>from your perspective, </a:t>
            </a:r>
            <a:r>
              <a:rPr lang="en-US" sz="2000" dirty="0">
                <a:solidFill>
                  <a:srgbClr val="0000FF"/>
                </a:solidFill>
                <a:latin typeface="Times New Roman"/>
                <a:cs typeface="Times New Roman"/>
              </a:rPr>
              <a:t>assuming</a:t>
            </a:r>
            <a:r>
              <a:rPr lang="en-US" sz="2000" dirty="0">
                <a:latin typeface="Times New Roman"/>
                <a:cs typeface="Times New Roman"/>
              </a:rPr>
              <a:t> a </a:t>
            </a:r>
            <a:r>
              <a:rPr lang="en-US" sz="2000" dirty="0">
                <a:solidFill>
                  <a:srgbClr val="0000FF"/>
                </a:solidFill>
                <a:latin typeface="Times New Roman"/>
                <a:cs typeface="Times New Roman"/>
              </a:rPr>
              <a:t>constant</a:t>
            </a:r>
            <a:r>
              <a:rPr lang="en-US" sz="2000" dirty="0">
                <a:latin typeface="Times New Roman"/>
                <a:cs typeface="Times New Roman"/>
              </a:rPr>
              <a:t> </a:t>
            </a:r>
            <a:r>
              <a:rPr lang="en-US" sz="2000" i="1" dirty="0">
                <a:solidFill>
                  <a:srgbClr val="0000FF"/>
                </a:solidFill>
                <a:latin typeface="Times New Roman"/>
                <a:cs typeface="Times New Roman"/>
              </a:rPr>
              <a:t>angular velocity</a:t>
            </a:r>
            <a:r>
              <a:rPr lang="en-US" sz="2000" dirty="0">
                <a:latin typeface="Times New Roman"/>
                <a:cs typeface="Times New Roman"/>
              </a:rPr>
              <a:t>?</a:t>
            </a:r>
          </a:p>
        </p:txBody>
      </p:sp>
      <p:sp>
        <p:nvSpPr>
          <p:cNvPr id="53" name="Text Box 180"/>
          <p:cNvSpPr txBox="1">
            <a:spLocks/>
          </p:cNvSpPr>
          <p:nvPr/>
        </p:nvSpPr>
        <p:spPr bwMode="auto">
          <a:xfrm>
            <a:off x="1200980" y="3859936"/>
            <a:ext cx="2951920" cy="36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1800" dirty="0">
                <a:latin typeface="Times New Roman"/>
                <a:cs typeface="Times New Roman"/>
              </a:rPr>
              <a:t>(It will move around you.)</a:t>
            </a:r>
          </a:p>
        </p:txBody>
      </p:sp>
      <p:sp>
        <p:nvSpPr>
          <p:cNvPr id="54" name="Text Box 180"/>
          <p:cNvSpPr txBox="1">
            <a:spLocks/>
          </p:cNvSpPr>
          <p:nvPr/>
        </p:nvSpPr>
        <p:spPr bwMode="auto">
          <a:xfrm>
            <a:off x="860584" y="4220474"/>
            <a:ext cx="8029416"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b.) Relative to the axis </a:t>
            </a:r>
            <a:r>
              <a:rPr lang="en-US" sz="2000" dirty="0">
                <a:latin typeface="Times New Roman"/>
                <a:cs typeface="Times New Roman"/>
              </a:rPr>
              <a:t>you are sitting on, what will be the </a:t>
            </a:r>
            <a:r>
              <a:rPr lang="en-US" sz="2000" dirty="0">
                <a:solidFill>
                  <a:srgbClr val="0000FF"/>
                </a:solidFill>
                <a:latin typeface="Times New Roman"/>
                <a:cs typeface="Times New Roman"/>
              </a:rPr>
              <a:t>platform’s</a:t>
            </a:r>
            <a:r>
              <a:rPr lang="en-US" sz="2000" dirty="0">
                <a:latin typeface="Times New Roman"/>
                <a:cs typeface="Times New Roman"/>
              </a:rPr>
              <a:t> </a:t>
            </a:r>
            <a:r>
              <a:rPr lang="en-US" sz="2000" i="1" dirty="0">
                <a:solidFill>
                  <a:srgbClr val="FF0000"/>
                </a:solidFill>
                <a:latin typeface="Times New Roman"/>
                <a:cs typeface="Times New Roman"/>
              </a:rPr>
              <a:t>angular velocity</a:t>
            </a:r>
            <a:r>
              <a:rPr lang="en-US" sz="2000" dirty="0">
                <a:latin typeface="Times New Roman"/>
                <a:cs typeface="Times New Roman"/>
              </a:rPr>
              <a:t>?</a:t>
            </a:r>
          </a:p>
        </p:txBody>
      </p:sp>
      <p:graphicFrame>
        <p:nvGraphicFramePr>
          <p:cNvPr id="55" name="Object 3"/>
          <p:cNvGraphicFramePr>
            <a:graphicFrameLocks noChangeAspect="1"/>
          </p:cNvGraphicFramePr>
          <p:nvPr/>
        </p:nvGraphicFramePr>
        <p:xfrm>
          <a:off x="3495675" y="4919127"/>
          <a:ext cx="1609725" cy="944562"/>
        </p:xfrm>
        <a:graphic>
          <a:graphicData uri="http://schemas.openxmlformats.org/presentationml/2006/ole">
            <mc:AlternateContent xmlns:mc="http://schemas.openxmlformats.org/markup-compatibility/2006">
              <mc:Choice xmlns:v="urn:schemas-microsoft-com:vml" Requires="v">
                <p:oleObj spid="_x0000_s18466" name="Equation" r:id="rId6" imgW="990600" imgH="584200" progId="Equation.DSMT4">
                  <p:embed/>
                </p:oleObj>
              </mc:Choice>
              <mc:Fallback>
                <p:oleObj name="Equation" r:id="rId6" imgW="990600" imgH="584200" progId="Equation.DSMT4">
                  <p:embed/>
                  <p:pic>
                    <p:nvPicPr>
                      <p:cNvPr id="55" name="Object 3"/>
                      <p:cNvPicPr>
                        <a:picLocks noChangeAspect="1" noChangeArrowheads="1"/>
                      </p:cNvPicPr>
                      <p:nvPr/>
                    </p:nvPicPr>
                    <p:blipFill>
                      <a:blip r:embed="rId7"/>
                      <a:srcRect/>
                      <a:stretch>
                        <a:fillRect/>
                      </a:stretch>
                    </p:blipFill>
                    <p:spPr bwMode="auto">
                      <a:xfrm>
                        <a:off x="3495675" y="4919127"/>
                        <a:ext cx="1609725" cy="944562"/>
                      </a:xfrm>
                      <a:prstGeom prst="rect">
                        <a:avLst/>
                      </a:prstGeom>
                      <a:noFill/>
                      <a:ln>
                        <a:noFill/>
                      </a:ln>
                      <a:effectLst/>
                    </p:spPr>
                  </p:pic>
                </p:oleObj>
              </mc:Fallback>
            </mc:AlternateContent>
          </a:graphicData>
        </a:graphic>
      </p:graphicFrame>
      <p:sp>
        <p:nvSpPr>
          <p:cNvPr id="23" name="Line 27"/>
          <p:cNvSpPr>
            <a:spLocks noChangeShapeType="1"/>
          </p:cNvSpPr>
          <p:nvPr/>
        </p:nvSpPr>
        <p:spPr bwMode="auto">
          <a:xfrm>
            <a:off x="7133893" y="1661438"/>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24" name="Line 27"/>
          <p:cNvSpPr>
            <a:spLocks noChangeShapeType="1"/>
          </p:cNvSpPr>
          <p:nvPr/>
        </p:nvSpPr>
        <p:spPr bwMode="auto">
          <a:xfrm>
            <a:off x="7591981" y="1661438"/>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25" name="Line 27"/>
          <p:cNvSpPr>
            <a:spLocks noChangeShapeType="1"/>
          </p:cNvSpPr>
          <p:nvPr/>
        </p:nvSpPr>
        <p:spPr bwMode="auto">
          <a:xfrm>
            <a:off x="8050069" y="1661438"/>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26" name="Line 27"/>
          <p:cNvSpPr>
            <a:spLocks noChangeShapeType="1"/>
          </p:cNvSpPr>
          <p:nvPr/>
        </p:nvSpPr>
        <p:spPr bwMode="auto">
          <a:xfrm>
            <a:off x="8508157" y="1661438"/>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27" name="Line 27"/>
          <p:cNvSpPr>
            <a:spLocks noChangeShapeType="1"/>
          </p:cNvSpPr>
          <p:nvPr/>
        </p:nvSpPr>
        <p:spPr bwMode="auto">
          <a:xfrm>
            <a:off x="8966245" y="1661438"/>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9" name="Object 3"/>
          <p:cNvGraphicFramePr>
            <a:graphicFrameLocks noChangeAspect="1"/>
          </p:cNvGraphicFramePr>
          <p:nvPr/>
        </p:nvGraphicFramePr>
        <p:xfrm>
          <a:off x="7597677" y="1314075"/>
          <a:ext cx="866775" cy="266700"/>
        </p:xfrm>
        <a:graphic>
          <a:graphicData uri="http://schemas.openxmlformats.org/presentationml/2006/ole">
            <mc:AlternateContent xmlns:mc="http://schemas.openxmlformats.org/markup-compatibility/2006">
              <mc:Choice xmlns:v="urn:schemas-microsoft-com:vml" Requires="v">
                <p:oleObj spid="_x0000_s18467" name="Equation" r:id="rId8" imgW="533400" imgH="165100" progId="Equation.DSMT4">
                  <p:embed/>
                </p:oleObj>
              </mc:Choice>
              <mc:Fallback>
                <p:oleObj name="Equation" r:id="rId8" imgW="533400" imgH="165100" progId="Equation.DSMT4">
                  <p:embed/>
                  <p:pic>
                    <p:nvPicPr>
                      <p:cNvPr id="29" name="Object 3"/>
                      <p:cNvPicPr>
                        <a:picLocks noChangeAspect="1" noChangeArrowheads="1"/>
                      </p:cNvPicPr>
                      <p:nvPr/>
                    </p:nvPicPr>
                    <p:blipFill>
                      <a:blip r:embed="rId9"/>
                      <a:srcRect/>
                      <a:stretch>
                        <a:fillRect/>
                      </a:stretch>
                    </p:blipFill>
                    <p:spPr bwMode="auto">
                      <a:xfrm>
                        <a:off x="7597677" y="1314075"/>
                        <a:ext cx="866775" cy="266700"/>
                      </a:xfrm>
                      <a:prstGeom prst="rect">
                        <a:avLst/>
                      </a:prstGeom>
                      <a:noFill/>
                      <a:ln>
                        <a:noFill/>
                      </a:ln>
                      <a:effectLst/>
                    </p:spPr>
                  </p:pic>
                </p:oleObj>
              </mc:Fallback>
            </mc:AlternateContent>
          </a:graphicData>
        </a:graphic>
      </p:graphicFrame>
      <p:graphicFrame>
        <p:nvGraphicFramePr>
          <p:cNvPr id="30" name="Object 3"/>
          <p:cNvGraphicFramePr>
            <a:graphicFrameLocks noChangeAspect="1"/>
          </p:cNvGraphicFramePr>
          <p:nvPr/>
        </p:nvGraphicFramePr>
        <p:xfrm>
          <a:off x="7400827" y="2772987"/>
          <a:ext cx="577850" cy="266700"/>
        </p:xfrm>
        <a:graphic>
          <a:graphicData uri="http://schemas.openxmlformats.org/presentationml/2006/ole">
            <mc:AlternateContent xmlns:mc="http://schemas.openxmlformats.org/markup-compatibility/2006">
              <mc:Choice xmlns:v="urn:schemas-microsoft-com:vml" Requires="v">
                <p:oleObj spid="_x0000_s18468" name="Equation" r:id="rId10" imgW="355600" imgH="165100" progId="Equation.DSMT4">
                  <p:embed/>
                </p:oleObj>
              </mc:Choice>
              <mc:Fallback>
                <p:oleObj name="Equation" r:id="rId10" imgW="355600" imgH="165100" progId="Equation.DSMT4">
                  <p:embed/>
                  <p:pic>
                    <p:nvPicPr>
                      <p:cNvPr id="30" name="Object 3"/>
                      <p:cNvPicPr>
                        <a:picLocks noChangeAspect="1" noChangeArrowheads="1"/>
                      </p:cNvPicPr>
                      <p:nvPr/>
                    </p:nvPicPr>
                    <p:blipFill>
                      <a:blip r:embed="rId11"/>
                      <a:srcRect/>
                      <a:stretch>
                        <a:fillRect/>
                      </a:stretch>
                    </p:blipFill>
                    <p:spPr bwMode="auto">
                      <a:xfrm>
                        <a:off x="7400827" y="2772987"/>
                        <a:ext cx="577850" cy="266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415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dissolve">
                                      <p:cBhvr>
                                        <p:cTn id="15" dur="500"/>
                                        <p:tgtEl>
                                          <p:spTgt spid="66"/>
                                        </p:tgtEl>
                                      </p:cBhvr>
                                    </p:animEffect>
                                  </p:childTnLst>
                                </p:cTn>
                              </p:par>
                              <p:par>
                                <p:cTn id="16" presetID="9"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dissolve">
                                      <p:cBhvr>
                                        <p:cTn id="18" dur="500"/>
                                        <p:tgtEl>
                                          <p:spTgt spid="48"/>
                                        </p:tgtEl>
                                      </p:cBhvr>
                                    </p:animEffect>
                                  </p:childTnLst>
                                </p:cTn>
                              </p:par>
                              <p:par>
                                <p:cTn id="19" presetID="9" presetClass="entr" presetSubtype="0"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dissolve">
                                      <p:cBhvr>
                                        <p:cTn id="21" dur="500"/>
                                        <p:tgtEl>
                                          <p:spTgt spid="8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dissolve">
                                      <p:cBhvr>
                                        <p:cTn id="24" dur="500"/>
                                        <p:tgtEl>
                                          <p:spTgt spid="4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9"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dissolv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ssolve">
                                      <p:cBhvr>
                                        <p:cTn id="55" dur="5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dissolve">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dissolve">
                                      <p:cBhvr>
                                        <p:cTn id="65" dur="5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dissolve">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6" grpId="0" animBg="1"/>
      <p:bldP spid="42" grpId="0"/>
      <p:bldP spid="45" grpId="0" animBg="1"/>
      <p:bldP spid="51" grpId="0"/>
      <p:bldP spid="52" grpId="0"/>
      <p:bldP spid="53" grpId="0"/>
      <p:bldP spid="54" grpId="0"/>
      <p:bldP spid="23" grpId="0" animBg="1"/>
      <p:bldP spid="24"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180"/>
          <p:cNvSpPr txBox="1">
            <a:spLocks/>
          </p:cNvSpPr>
          <p:nvPr/>
        </p:nvSpPr>
        <p:spPr bwMode="auto">
          <a:xfrm>
            <a:off x="263684" y="359441"/>
            <a:ext cx="6365716" cy="1929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The chair </a:t>
            </a:r>
            <a:r>
              <a:rPr lang="en-US" sz="2000" dirty="0">
                <a:latin typeface="Times New Roman"/>
                <a:cs typeface="Times New Roman"/>
              </a:rPr>
              <a:t>is now </a:t>
            </a:r>
            <a:r>
              <a:rPr lang="en-US" sz="2000" dirty="0">
                <a:solidFill>
                  <a:srgbClr val="FF0000"/>
                </a:solidFill>
                <a:latin typeface="Times New Roman"/>
                <a:cs typeface="Times New Roman"/>
              </a:rPr>
              <a:t>placed at the edge </a:t>
            </a:r>
            <a:r>
              <a:rPr lang="en-US" sz="2000" dirty="0">
                <a:latin typeface="Times New Roman"/>
                <a:cs typeface="Times New Roman"/>
              </a:rPr>
              <a:t>of the platform.  It is </a:t>
            </a:r>
            <a:r>
              <a:rPr lang="en-US" sz="2000" dirty="0">
                <a:solidFill>
                  <a:srgbClr val="0000FF"/>
                </a:solidFill>
                <a:latin typeface="Times New Roman"/>
                <a:cs typeface="Times New Roman"/>
              </a:rPr>
              <a:t>still rigged </a:t>
            </a:r>
            <a:r>
              <a:rPr lang="en-US" sz="2000" dirty="0">
                <a:latin typeface="Times New Roman"/>
                <a:cs typeface="Times New Roman"/>
              </a:rPr>
              <a:t>to always </a:t>
            </a:r>
            <a:r>
              <a:rPr lang="en-US" sz="2000" dirty="0">
                <a:solidFill>
                  <a:srgbClr val="0000FF"/>
                </a:solidFill>
                <a:latin typeface="Times New Roman"/>
                <a:cs typeface="Times New Roman"/>
              </a:rPr>
              <a:t>face toward the wall</a:t>
            </a:r>
            <a:r>
              <a:rPr lang="en-US" sz="2000" dirty="0">
                <a:latin typeface="Times New Roman"/>
                <a:cs typeface="Times New Roman"/>
              </a:rPr>
              <a:t>.  Just as was the previous case, it </a:t>
            </a:r>
            <a:r>
              <a:rPr lang="en-US" sz="2000" dirty="0">
                <a:solidFill>
                  <a:srgbClr val="FF0000"/>
                </a:solidFill>
                <a:latin typeface="Times New Roman"/>
                <a:cs typeface="Times New Roman"/>
              </a:rPr>
              <a:t>takes 10 seconds </a:t>
            </a:r>
            <a:r>
              <a:rPr lang="en-US" sz="2000" dirty="0">
                <a:latin typeface="Times New Roman"/>
                <a:cs typeface="Times New Roman"/>
              </a:rPr>
              <a:t>for the disk </a:t>
            </a:r>
            <a:r>
              <a:rPr lang="en-US" sz="2000" dirty="0">
                <a:solidFill>
                  <a:srgbClr val="FF0000"/>
                </a:solidFill>
                <a:latin typeface="Times New Roman"/>
                <a:cs typeface="Times New Roman"/>
              </a:rPr>
              <a:t>to move </a:t>
            </a:r>
            <a:r>
              <a:rPr lang="en-US" sz="2000" dirty="0">
                <a:latin typeface="Times New Roman"/>
                <a:cs typeface="Times New Roman"/>
              </a:rPr>
              <a:t>through </a:t>
            </a:r>
            <a:r>
              <a:rPr lang="en-US" sz="2000" dirty="0">
                <a:solidFill>
                  <a:srgbClr val="FF0000"/>
                </a:solidFill>
                <a:latin typeface="Times New Roman"/>
                <a:cs typeface="Times New Roman"/>
              </a:rPr>
              <a:t>one rotation</a:t>
            </a:r>
            <a:r>
              <a:rPr lang="en-US" sz="2000" dirty="0">
                <a:latin typeface="Times New Roman"/>
                <a:cs typeface="Times New Roman"/>
              </a:rPr>
              <a:t>.  </a:t>
            </a:r>
            <a:r>
              <a:rPr lang="en-US" sz="2000" dirty="0">
                <a:solidFill>
                  <a:srgbClr val="0000FF"/>
                </a:solidFill>
                <a:latin typeface="Times New Roman"/>
                <a:cs typeface="Times New Roman"/>
              </a:rPr>
              <a:t>From your perspective</a:t>
            </a:r>
            <a:r>
              <a:rPr lang="en-US" sz="2000" dirty="0">
                <a:latin typeface="Times New Roman"/>
                <a:cs typeface="Times New Roman"/>
              </a:rPr>
              <a:t>, </a:t>
            </a:r>
            <a:r>
              <a:rPr lang="en-US" sz="2000" dirty="0">
                <a:solidFill>
                  <a:srgbClr val="008000"/>
                </a:solidFill>
                <a:latin typeface="Times New Roman"/>
                <a:cs typeface="Times New Roman"/>
              </a:rPr>
              <a:t>what does the motion look like</a:t>
            </a:r>
            <a:r>
              <a:rPr lang="en-US" sz="2000" dirty="0">
                <a:latin typeface="Times New Roman"/>
                <a:cs typeface="Times New Roman"/>
              </a:rPr>
              <a:t>, and </a:t>
            </a:r>
            <a:r>
              <a:rPr lang="en-US" sz="2000" dirty="0">
                <a:solidFill>
                  <a:srgbClr val="0000FF"/>
                </a:solidFill>
                <a:latin typeface="Times New Roman"/>
                <a:cs typeface="Times New Roman"/>
              </a:rPr>
              <a:t>what is </a:t>
            </a:r>
            <a:r>
              <a:rPr lang="en-US" sz="2000" dirty="0">
                <a:latin typeface="Times New Roman"/>
                <a:cs typeface="Times New Roman"/>
              </a:rPr>
              <a:t>the </a:t>
            </a:r>
            <a:r>
              <a:rPr lang="en-US" sz="2000" dirty="0">
                <a:solidFill>
                  <a:srgbClr val="0000FF"/>
                </a:solidFill>
                <a:latin typeface="Times New Roman"/>
                <a:cs typeface="Times New Roman"/>
              </a:rPr>
              <a:t>angular velocity </a:t>
            </a:r>
            <a:r>
              <a:rPr lang="en-US" sz="2000" dirty="0">
                <a:latin typeface="Times New Roman"/>
                <a:cs typeface="Times New Roman"/>
              </a:rPr>
              <a:t>of the disk </a:t>
            </a:r>
            <a:r>
              <a:rPr lang="en-US" sz="2000" dirty="0">
                <a:solidFill>
                  <a:srgbClr val="FF0000"/>
                </a:solidFill>
                <a:latin typeface="Times New Roman"/>
                <a:cs typeface="Times New Roman"/>
              </a:rPr>
              <a:t>about your position</a:t>
            </a:r>
            <a:r>
              <a:rPr lang="en-US" sz="2000" dirty="0">
                <a:latin typeface="Times New Roman"/>
                <a:cs typeface="Times New Roman"/>
              </a:rPr>
              <a:t>?</a:t>
            </a:r>
          </a:p>
        </p:txBody>
      </p:sp>
      <p:sp>
        <p:nvSpPr>
          <p:cNvPr id="17415" name="Rectangle 182"/>
          <p:cNvSpPr>
            <a:spLocks/>
          </p:cNvSpPr>
          <p:nvPr/>
        </p:nvSpPr>
        <p:spPr bwMode="auto">
          <a:xfrm>
            <a:off x="0" y="0"/>
            <a:ext cx="9144000" cy="6858000"/>
          </a:xfrm>
          <a:prstGeom prst="rect">
            <a:avLst/>
          </a:prstGeom>
          <a:noFill/>
          <a:ln w="254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2296" tIns="41148" rIns="82296" bIns="41148" anchor="ctr"/>
          <a:lstStyle/>
          <a:p>
            <a:endParaRPr lang="en-US"/>
          </a:p>
        </p:txBody>
      </p:sp>
      <p:sp>
        <p:nvSpPr>
          <p:cNvPr id="14" name="Text Box 19"/>
          <p:cNvSpPr txBox="1">
            <a:spLocks/>
          </p:cNvSpPr>
          <p:nvPr/>
        </p:nvSpPr>
        <p:spPr bwMode="auto">
          <a:xfrm>
            <a:off x="85687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19.)</a:t>
            </a:r>
          </a:p>
        </p:txBody>
      </p:sp>
      <p:sp>
        <p:nvSpPr>
          <p:cNvPr id="51" name="Text Box 180"/>
          <p:cNvSpPr txBox="1">
            <a:spLocks/>
          </p:cNvSpPr>
          <p:nvPr/>
        </p:nvSpPr>
        <p:spPr bwMode="auto">
          <a:xfrm>
            <a:off x="517683" y="2289200"/>
            <a:ext cx="6948329" cy="39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Following the motion as seen by you in the chair at the edge:</a:t>
            </a:r>
            <a:endParaRPr lang="en-US" sz="2000" dirty="0">
              <a:latin typeface="Times New Roman"/>
              <a:cs typeface="Times New Roman"/>
            </a:endParaRPr>
          </a:p>
        </p:txBody>
      </p:sp>
      <p:sp>
        <p:nvSpPr>
          <p:cNvPr id="22" name="Oval 21"/>
          <p:cNvSpPr/>
          <p:nvPr/>
        </p:nvSpPr>
        <p:spPr>
          <a:xfrm>
            <a:off x="7156549" y="10580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ine 31"/>
          <p:cNvSpPr>
            <a:spLocks noChangeShapeType="1"/>
          </p:cNvSpPr>
          <p:nvPr/>
        </p:nvSpPr>
        <p:spPr bwMode="auto">
          <a:xfrm flipH="1">
            <a:off x="7930811" y="929569"/>
            <a:ext cx="0" cy="1854427"/>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4" name="Group 23"/>
          <p:cNvGrpSpPr/>
          <p:nvPr/>
        </p:nvGrpSpPr>
        <p:grpSpPr>
          <a:xfrm rot="7299133">
            <a:off x="7689422" y="803530"/>
            <a:ext cx="480194" cy="545431"/>
            <a:chOff x="6968697" y="2505075"/>
            <a:chExt cx="480194" cy="545431"/>
          </a:xfrm>
        </p:grpSpPr>
        <p:sp>
          <p:nvSpPr>
            <p:cNvPr id="25" name="Arc 24"/>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a:stCxn id="25"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8" name="Object 3"/>
          <p:cNvGraphicFramePr>
            <a:graphicFrameLocks noChangeAspect="1"/>
          </p:cNvGraphicFramePr>
          <p:nvPr/>
        </p:nvGraphicFramePr>
        <p:xfrm>
          <a:off x="8071213" y="1173520"/>
          <a:ext cx="247650" cy="225425"/>
        </p:xfrm>
        <a:graphic>
          <a:graphicData uri="http://schemas.openxmlformats.org/presentationml/2006/ole">
            <mc:AlternateContent xmlns:mc="http://schemas.openxmlformats.org/markup-compatibility/2006">
              <mc:Choice xmlns:v="urn:schemas-microsoft-com:vml" Requires="v">
                <p:oleObj spid="_x0000_s19513" name="Equation" r:id="rId4" imgW="152400" imgH="139700" progId="Equation.DSMT4">
                  <p:embed/>
                </p:oleObj>
              </mc:Choice>
              <mc:Fallback>
                <p:oleObj name="Equation" r:id="rId4" imgW="152400" imgH="139700" progId="Equation.DSMT4">
                  <p:embed/>
                  <p:pic>
                    <p:nvPicPr>
                      <p:cNvPr id="28" name="Object 3"/>
                      <p:cNvPicPr>
                        <a:picLocks noChangeAspect="1" noChangeArrowheads="1"/>
                      </p:cNvPicPr>
                      <p:nvPr/>
                    </p:nvPicPr>
                    <p:blipFill>
                      <a:blip r:embed="rId5"/>
                      <a:srcRect/>
                      <a:stretch>
                        <a:fillRect/>
                      </a:stretch>
                    </p:blipFill>
                    <p:spPr bwMode="auto">
                      <a:xfrm>
                        <a:off x="8071213" y="1173520"/>
                        <a:ext cx="247650" cy="225425"/>
                      </a:xfrm>
                      <a:prstGeom prst="rect">
                        <a:avLst/>
                      </a:prstGeom>
                      <a:noFill/>
                      <a:ln>
                        <a:noFill/>
                      </a:ln>
                      <a:effectLst/>
                    </p:spPr>
                  </p:pic>
                </p:oleObj>
              </mc:Fallback>
            </mc:AlternateContent>
          </a:graphicData>
        </a:graphic>
      </p:graphicFrame>
      <p:sp>
        <p:nvSpPr>
          <p:cNvPr id="29" name="Rectangle 28"/>
          <p:cNvSpPr/>
          <p:nvPr/>
        </p:nvSpPr>
        <p:spPr>
          <a:xfrm>
            <a:off x="7890927" y="10229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Line 27"/>
          <p:cNvSpPr>
            <a:spLocks noChangeShapeType="1"/>
          </p:cNvSpPr>
          <p:nvPr/>
        </p:nvSpPr>
        <p:spPr bwMode="auto">
          <a:xfrm>
            <a:off x="7002229"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1" name="Line 27"/>
          <p:cNvSpPr>
            <a:spLocks noChangeShapeType="1"/>
          </p:cNvSpPr>
          <p:nvPr/>
        </p:nvSpPr>
        <p:spPr bwMode="auto">
          <a:xfrm>
            <a:off x="7460317"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2" name="Line 27"/>
          <p:cNvSpPr>
            <a:spLocks noChangeShapeType="1"/>
          </p:cNvSpPr>
          <p:nvPr/>
        </p:nvSpPr>
        <p:spPr bwMode="auto">
          <a:xfrm>
            <a:off x="7918405"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3" name="Line 27"/>
          <p:cNvSpPr>
            <a:spLocks noChangeShapeType="1"/>
          </p:cNvSpPr>
          <p:nvPr/>
        </p:nvSpPr>
        <p:spPr bwMode="auto">
          <a:xfrm>
            <a:off x="8376493"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34" name="Line 27"/>
          <p:cNvSpPr>
            <a:spLocks noChangeShapeType="1"/>
          </p:cNvSpPr>
          <p:nvPr/>
        </p:nvSpPr>
        <p:spPr bwMode="auto">
          <a:xfrm>
            <a:off x="8834581" y="540113"/>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35" name="Object 3"/>
          <p:cNvGraphicFramePr>
            <a:graphicFrameLocks noChangeAspect="1"/>
          </p:cNvGraphicFramePr>
          <p:nvPr/>
        </p:nvGraphicFramePr>
        <p:xfrm>
          <a:off x="7466013" y="192750"/>
          <a:ext cx="866775" cy="266700"/>
        </p:xfrm>
        <a:graphic>
          <a:graphicData uri="http://schemas.openxmlformats.org/presentationml/2006/ole">
            <mc:AlternateContent xmlns:mc="http://schemas.openxmlformats.org/markup-compatibility/2006">
              <mc:Choice xmlns:v="urn:schemas-microsoft-com:vml" Requires="v">
                <p:oleObj spid="_x0000_s19514" name="Equation" r:id="rId6" imgW="533400" imgH="165100" progId="Equation.DSMT4">
                  <p:embed/>
                </p:oleObj>
              </mc:Choice>
              <mc:Fallback>
                <p:oleObj name="Equation" r:id="rId6" imgW="533400" imgH="165100" progId="Equation.DSMT4">
                  <p:embed/>
                  <p:pic>
                    <p:nvPicPr>
                      <p:cNvPr id="35" name="Object 3"/>
                      <p:cNvPicPr>
                        <a:picLocks noChangeAspect="1" noChangeArrowheads="1"/>
                      </p:cNvPicPr>
                      <p:nvPr/>
                    </p:nvPicPr>
                    <p:blipFill>
                      <a:blip r:embed="rId7"/>
                      <a:srcRect/>
                      <a:stretch>
                        <a:fillRect/>
                      </a:stretch>
                    </p:blipFill>
                    <p:spPr bwMode="auto">
                      <a:xfrm>
                        <a:off x="7466013" y="192750"/>
                        <a:ext cx="866775" cy="266700"/>
                      </a:xfrm>
                      <a:prstGeom prst="rect">
                        <a:avLst/>
                      </a:prstGeom>
                      <a:noFill/>
                      <a:ln>
                        <a:noFill/>
                      </a:ln>
                      <a:effectLst/>
                    </p:spPr>
                  </p:pic>
                </p:oleObj>
              </mc:Fallback>
            </mc:AlternateContent>
          </a:graphicData>
        </a:graphic>
      </p:graphicFrame>
      <p:graphicFrame>
        <p:nvGraphicFramePr>
          <p:cNvPr id="36" name="Object 3"/>
          <p:cNvGraphicFramePr>
            <a:graphicFrameLocks noChangeAspect="1"/>
          </p:cNvGraphicFramePr>
          <p:nvPr/>
        </p:nvGraphicFramePr>
        <p:xfrm>
          <a:off x="7269163" y="876962"/>
          <a:ext cx="577850" cy="266700"/>
        </p:xfrm>
        <a:graphic>
          <a:graphicData uri="http://schemas.openxmlformats.org/presentationml/2006/ole">
            <mc:AlternateContent xmlns:mc="http://schemas.openxmlformats.org/markup-compatibility/2006">
              <mc:Choice xmlns:v="urn:schemas-microsoft-com:vml" Requires="v">
                <p:oleObj spid="_x0000_s19515" name="Equation" r:id="rId8" imgW="355600" imgH="165100" progId="Equation.DSMT4">
                  <p:embed/>
                </p:oleObj>
              </mc:Choice>
              <mc:Fallback>
                <p:oleObj name="Equation" r:id="rId8" imgW="355600" imgH="165100" progId="Equation.DSMT4">
                  <p:embed/>
                  <p:pic>
                    <p:nvPicPr>
                      <p:cNvPr id="36" name="Object 3"/>
                      <p:cNvPicPr>
                        <a:picLocks noChangeAspect="1" noChangeArrowheads="1"/>
                      </p:cNvPicPr>
                      <p:nvPr/>
                    </p:nvPicPr>
                    <p:blipFill>
                      <a:blip r:embed="rId9"/>
                      <a:srcRect/>
                      <a:stretch>
                        <a:fillRect/>
                      </a:stretch>
                    </p:blipFill>
                    <p:spPr bwMode="auto">
                      <a:xfrm>
                        <a:off x="7269163" y="876962"/>
                        <a:ext cx="577850" cy="266700"/>
                      </a:xfrm>
                      <a:prstGeom prst="rect">
                        <a:avLst/>
                      </a:prstGeom>
                      <a:noFill/>
                      <a:ln>
                        <a:noFill/>
                      </a:ln>
                      <a:effectLst/>
                    </p:spPr>
                  </p:pic>
                </p:oleObj>
              </mc:Fallback>
            </mc:AlternateContent>
          </a:graphicData>
        </a:graphic>
      </p:graphicFrame>
      <p:grpSp>
        <p:nvGrpSpPr>
          <p:cNvPr id="4" name="Group 3"/>
          <p:cNvGrpSpPr/>
          <p:nvPr/>
        </p:nvGrpSpPr>
        <p:grpSpPr>
          <a:xfrm>
            <a:off x="5071593" y="4387014"/>
            <a:ext cx="917674" cy="1156034"/>
            <a:chOff x="895449" y="3833349"/>
            <a:chExt cx="1546225" cy="1947847"/>
          </a:xfrm>
        </p:grpSpPr>
        <p:sp>
          <p:nvSpPr>
            <p:cNvPr id="37" name="Oval 36"/>
            <p:cNvSpPr/>
            <p:nvPr/>
          </p:nvSpPr>
          <p:spPr>
            <a:xfrm>
              <a:off x="895449" y="4055294"/>
              <a:ext cx="1546225" cy="1546225"/>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ine 31"/>
            <p:cNvSpPr>
              <a:spLocks noChangeShapeType="1"/>
            </p:cNvSpPr>
            <p:nvPr/>
          </p:nvSpPr>
          <p:spPr bwMode="auto">
            <a:xfrm flipH="1">
              <a:off x="1669711" y="3926769"/>
              <a:ext cx="0" cy="1854427"/>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9" name="Group 38"/>
            <p:cNvGrpSpPr/>
            <p:nvPr/>
          </p:nvGrpSpPr>
          <p:grpSpPr>
            <a:xfrm rot="7299133">
              <a:off x="1428322" y="3800730"/>
              <a:ext cx="480194" cy="545431"/>
              <a:chOff x="6968697" y="2505075"/>
              <a:chExt cx="480194" cy="545431"/>
            </a:xfrm>
          </p:grpSpPr>
          <p:sp>
            <p:nvSpPr>
              <p:cNvPr id="40" name="Arc 39"/>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a:stCxn id="40"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a:off x="1629827" y="4020155"/>
              <a:ext cx="79768" cy="79768"/>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Line 27"/>
          <p:cNvSpPr>
            <a:spLocks noChangeShapeType="1"/>
          </p:cNvSpPr>
          <p:nvPr/>
        </p:nvSpPr>
        <p:spPr bwMode="auto">
          <a:xfrm>
            <a:off x="5660583"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57" name="Line 27"/>
          <p:cNvSpPr>
            <a:spLocks noChangeShapeType="1"/>
          </p:cNvSpPr>
          <p:nvPr/>
        </p:nvSpPr>
        <p:spPr bwMode="auto">
          <a:xfrm>
            <a:off x="6118671"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58" name="Line 27"/>
          <p:cNvSpPr>
            <a:spLocks noChangeShapeType="1"/>
          </p:cNvSpPr>
          <p:nvPr/>
        </p:nvSpPr>
        <p:spPr bwMode="auto">
          <a:xfrm>
            <a:off x="6576759"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59" name="Line 27"/>
          <p:cNvSpPr>
            <a:spLocks noChangeShapeType="1"/>
          </p:cNvSpPr>
          <p:nvPr/>
        </p:nvSpPr>
        <p:spPr bwMode="auto">
          <a:xfrm>
            <a:off x="7034847"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60" name="Line 27"/>
          <p:cNvSpPr>
            <a:spLocks noChangeShapeType="1"/>
          </p:cNvSpPr>
          <p:nvPr/>
        </p:nvSpPr>
        <p:spPr bwMode="auto">
          <a:xfrm>
            <a:off x="7492935" y="3319982"/>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61" name="Object 3"/>
          <p:cNvGraphicFramePr>
            <a:graphicFrameLocks noChangeAspect="1"/>
          </p:cNvGraphicFramePr>
          <p:nvPr/>
        </p:nvGraphicFramePr>
        <p:xfrm>
          <a:off x="5810082" y="2972619"/>
          <a:ext cx="866775" cy="266700"/>
        </p:xfrm>
        <a:graphic>
          <a:graphicData uri="http://schemas.openxmlformats.org/presentationml/2006/ole">
            <mc:AlternateContent xmlns:mc="http://schemas.openxmlformats.org/markup-compatibility/2006">
              <mc:Choice xmlns:v="urn:schemas-microsoft-com:vml" Requires="v">
                <p:oleObj spid="_x0000_s19516" name="Equation" r:id="rId10" imgW="533400" imgH="165100" progId="Equation.DSMT4">
                  <p:embed/>
                </p:oleObj>
              </mc:Choice>
              <mc:Fallback>
                <p:oleObj name="Equation" r:id="rId10" imgW="533400" imgH="165100" progId="Equation.DSMT4">
                  <p:embed/>
                  <p:pic>
                    <p:nvPicPr>
                      <p:cNvPr id="61" name="Object 3"/>
                      <p:cNvPicPr>
                        <a:picLocks noChangeAspect="1" noChangeArrowheads="1"/>
                      </p:cNvPicPr>
                      <p:nvPr/>
                    </p:nvPicPr>
                    <p:blipFill>
                      <a:blip r:embed="rId11"/>
                      <a:srcRect/>
                      <a:stretch>
                        <a:fillRect/>
                      </a:stretch>
                    </p:blipFill>
                    <p:spPr bwMode="auto">
                      <a:xfrm>
                        <a:off x="5810082" y="2972619"/>
                        <a:ext cx="866775" cy="266700"/>
                      </a:xfrm>
                      <a:prstGeom prst="rect">
                        <a:avLst/>
                      </a:prstGeom>
                      <a:noFill/>
                      <a:ln>
                        <a:noFill/>
                      </a:ln>
                      <a:effectLst/>
                    </p:spPr>
                  </p:pic>
                </p:oleObj>
              </mc:Fallback>
            </mc:AlternateContent>
          </a:graphicData>
        </a:graphic>
      </p:graphicFrame>
      <p:graphicFrame>
        <p:nvGraphicFramePr>
          <p:cNvPr id="62" name="Object 3"/>
          <p:cNvGraphicFramePr>
            <a:graphicFrameLocks noChangeAspect="1"/>
          </p:cNvGraphicFramePr>
          <p:nvPr/>
        </p:nvGraphicFramePr>
        <p:xfrm>
          <a:off x="4976933" y="4241431"/>
          <a:ext cx="577850" cy="266700"/>
        </p:xfrm>
        <a:graphic>
          <a:graphicData uri="http://schemas.openxmlformats.org/presentationml/2006/ole">
            <mc:AlternateContent xmlns:mc="http://schemas.openxmlformats.org/markup-compatibility/2006">
              <mc:Choice xmlns:v="urn:schemas-microsoft-com:vml" Requires="v">
                <p:oleObj spid="_x0000_s19517" name="Equation" r:id="rId12" imgW="355600" imgH="165100" progId="Equation.DSMT4">
                  <p:embed/>
                </p:oleObj>
              </mc:Choice>
              <mc:Fallback>
                <p:oleObj name="Equation" r:id="rId12" imgW="355600" imgH="165100" progId="Equation.DSMT4">
                  <p:embed/>
                  <p:pic>
                    <p:nvPicPr>
                      <p:cNvPr id="62" name="Object 3"/>
                      <p:cNvPicPr>
                        <a:picLocks noChangeAspect="1" noChangeArrowheads="1"/>
                      </p:cNvPicPr>
                      <p:nvPr/>
                    </p:nvPicPr>
                    <p:blipFill>
                      <a:blip r:embed="rId9"/>
                      <a:srcRect/>
                      <a:stretch>
                        <a:fillRect/>
                      </a:stretch>
                    </p:blipFill>
                    <p:spPr bwMode="auto">
                      <a:xfrm>
                        <a:off x="4976933" y="4241431"/>
                        <a:ext cx="577850" cy="266700"/>
                      </a:xfrm>
                      <a:prstGeom prst="rect">
                        <a:avLst/>
                      </a:prstGeom>
                      <a:noFill/>
                      <a:ln>
                        <a:noFill/>
                      </a:ln>
                      <a:effectLst/>
                    </p:spPr>
                  </p:pic>
                </p:oleObj>
              </mc:Fallback>
            </mc:AlternateContent>
          </a:graphicData>
        </a:graphic>
      </p:graphicFrame>
      <p:cxnSp>
        <p:nvCxnSpPr>
          <p:cNvPr id="7" name="Straight Connector 6"/>
          <p:cNvCxnSpPr/>
          <p:nvPr/>
        </p:nvCxnSpPr>
        <p:spPr>
          <a:xfrm flipV="1">
            <a:off x="5001347" y="4513627"/>
            <a:ext cx="3310449" cy="5110"/>
          </a:xfrm>
          <a:prstGeom prst="line">
            <a:avLst/>
          </a:pr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rot="16200000">
            <a:off x="6697712" y="4059900"/>
            <a:ext cx="917674" cy="917674"/>
          </a:xfrm>
          <a:prstGeom prst="ellipse">
            <a:avLst/>
          </a:prstGeom>
          <a:solidFill>
            <a:srgbClr val="FFFF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ine 31"/>
          <p:cNvSpPr>
            <a:spLocks noChangeShapeType="1"/>
          </p:cNvSpPr>
          <p:nvPr/>
        </p:nvSpPr>
        <p:spPr bwMode="auto">
          <a:xfrm flipH="1">
            <a:off x="7171728" y="3967760"/>
            <a:ext cx="0" cy="1100590"/>
          </a:xfrm>
          <a:prstGeom prst="line">
            <a:avLst/>
          </a:prstGeom>
          <a:noFill/>
          <a:ln w="9525" cmpd="sng">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76" name="Group 75"/>
          <p:cNvGrpSpPr/>
          <p:nvPr/>
        </p:nvGrpSpPr>
        <p:grpSpPr>
          <a:xfrm rot="1899133">
            <a:off x="6565989" y="4356967"/>
            <a:ext cx="284992" cy="323710"/>
            <a:chOff x="6968697" y="2505075"/>
            <a:chExt cx="480194" cy="545431"/>
          </a:xfrm>
        </p:grpSpPr>
        <p:sp>
          <p:nvSpPr>
            <p:cNvPr id="78" name="Arc 77"/>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9" name="Straight Connector 78"/>
            <p:cNvCxnSpPr>
              <a:stCxn id="78"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rot="16200000">
            <a:off x="6676857" y="4494384"/>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6238874" y="4518737"/>
            <a:ext cx="917674" cy="917674"/>
          </a:xfrm>
          <a:prstGeom prst="ellipse">
            <a:avLst/>
          </a:prstGeom>
          <a:solidFill>
            <a:srgbClr val="FFFF00">
              <a:alpha val="33000"/>
            </a:srgbClr>
          </a:solid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3" name="Group 102"/>
          <p:cNvGrpSpPr/>
          <p:nvPr/>
        </p:nvGrpSpPr>
        <p:grpSpPr>
          <a:xfrm rot="7299133">
            <a:off x="6555130" y="4367654"/>
            <a:ext cx="284992" cy="323710"/>
            <a:chOff x="6968697" y="2505075"/>
            <a:chExt cx="480194" cy="545431"/>
          </a:xfrm>
        </p:grpSpPr>
        <p:sp>
          <p:nvSpPr>
            <p:cNvPr id="105" name="Arc 104"/>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a:stCxn id="105"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04" name="Rectangle 103"/>
          <p:cNvSpPr/>
          <p:nvPr/>
        </p:nvSpPr>
        <p:spPr>
          <a:xfrm>
            <a:off x="6674728" y="4497893"/>
            <a:ext cx="47342" cy="47342"/>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 Box 180"/>
          <p:cNvSpPr txBox="1">
            <a:spLocks/>
          </p:cNvSpPr>
          <p:nvPr/>
        </p:nvSpPr>
        <p:spPr bwMode="auto">
          <a:xfrm>
            <a:off x="263685" y="3932397"/>
            <a:ext cx="4575016" cy="69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You start </a:t>
            </a:r>
            <a:r>
              <a:rPr lang="en-US" sz="2000" dirty="0">
                <a:solidFill>
                  <a:srgbClr val="0000FF"/>
                </a:solidFill>
                <a:latin typeface="Times New Roman"/>
                <a:cs typeface="Times New Roman"/>
              </a:rPr>
              <a:t>facing away from the disk</a:t>
            </a:r>
            <a:r>
              <a:rPr lang="en-US" sz="2000" dirty="0">
                <a:latin typeface="Times New Roman"/>
                <a:cs typeface="Times New Roman"/>
              </a:rPr>
              <a:t>, seeing none of it (</a:t>
            </a:r>
            <a:r>
              <a:rPr lang="en-US" sz="2000" dirty="0">
                <a:solidFill>
                  <a:srgbClr val="0000FF"/>
                </a:solidFill>
                <a:latin typeface="Times New Roman"/>
                <a:cs typeface="Times New Roman"/>
              </a:rPr>
              <a:t>looking at the wall</a:t>
            </a:r>
            <a:r>
              <a:rPr lang="en-US" sz="2000" dirty="0">
                <a:latin typeface="Times New Roman"/>
                <a:cs typeface="Times New Roman"/>
              </a:rPr>
              <a:t>).</a:t>
            </a:r>
          </a:p>
        </p:txBody>
      </p:sp>
      <p:sp>
        <p:nvSpPr>
          <p:cNvPr id="130" name="Text Box 180"/>
          <p:cNvSpPr txBox="1">
            <a:spLocks/>
          </p:cNvSpPr>
          <p:nvPr/>
        </p:nvSpPr>
        <p:spPr bwMode="auto">
          <a:xfrm>
            <a:off x="263685" y="4758050"/>
            <a:ext cx="4575016" cy="1621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ＭＳ Ｐゴシック" charset="0"/>
                <a:sym typeface="Gill Sans" charset="0"/>
              </a:defRPr>
            </a:lvl1pPr>
            <a:lvl2pPr marL="742950" indent="-285750" eaLnBrk="0" hangingPunct="0">
              <a:defRPr sz="3200">
                <a:solidFill>
                  <a:srgbClr val="000000"/>
                </a:solidFill>
                <a:latin typeface="Gill Sans" charset="0"/>
                <a:ea typeface="ＭＳ Ｐゴシック" charset="0"/>
                <a:sym typeface="Gill Sans" charset="0"/>
              </a:defRPr>
            </a:lvl2pPr>
            <a:lvl3pPr marL="1143000" indent="-228600" eaLnBrk="0" hangingPunct="0">
              <a:defRPr sz="3200">
                <a:solidFill>
                  <a:srgbClr val="000000"/>
                </a:solidFill>
                <a:latin typeface="Gill Sans" charset="0"/>
                <a:ea typeface="ＭＳ Ｐゴシック" charset="0"/>
                <a:sym typeface="Gill Sans" charset="0"/>
              </a:defRPr>
            </a:lvl3pPr>
            <a:lvl4pPr marL="1600200" indent="-228600" eaLnBrk="0" hangingPunct="0">
              <a:defRPr sz="3200">
                <a:solidFill>
                  <a:srgbClr val="000000"/>
                </a:solidFill>
                <a:latin typeface="Gill Sans" charset="0"/>
                <a:ea typeface="ＭＳ Ｐゴシック" charset="0"/>
                <a:sym typeface="Gill Sans" charset="0"/>
              </a:defRPr>
            </a:lvl4pPr>
            <a:lvl5pPr marL="2057400" indent="-228600" eaLnBrk="0" hangingPunct="0">
              <a:defRPr sz="3200">
                <a:solidFill>
                  <a:srgbClr val="000000"/>
                </a:solidFill>
                <a:latin typeface="Gill Sans" charset="0"/>
                <a:ea typeface="ＭＳ Ｐゴシック" charset="0"/>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ＭＳ Ｐゴシック" charset="0"/>
                <a:sym typeface="Gill Sans" charset="0"/>
              </a:defRPr>
            </a:lvl9pPr>
          </a:lstStyle>
          <a:p>
            <a:pPr algn="l" eaLnBrk="1" hangingPunct="1"/>
            <a:r>
              <a:rPr lang="en-US" sz="2000" dirty="0">
                <a:solidFill>
                  <a:srgbClr val="FF0000"/>
                </a:solidFill>
                <a:latin typeface="Apple Chancery"/>
                <a:cs typeface="Apple Chancery"/>
              </a:rPr>
              <a:t>As the disk rotates,</a:t>
            </a:r>
            <a:r>
              <a:rPr lang="en-US" sz="2000" dirty="0">
                <a:latin typeface="Times New Roman"/>
                <a:cs typeface="Times New Roman"/>
              </a:rPr>
              <a:t> </a:t>
            </a:r>
            <a:r>
              <a:rPr lang="en-US" sz="2000" dirty="0">
                <a:solidFill>
                  <a:srgbClr val="0000FF"/>
                </a:solidFill>
                <a:latin typeface="Times New Roman"/>
                <a:cs typeface="Times New Roman"/>
              </a:rPr>
              <a:t>you continue to face the wall</a:t>
            </a:r>
            <a:r>
              <a:rPr lang="en-US" sz="2000" dirty="0">
                <a:latin typeface="Times New Roman"/>
                <a:cs typeface="Times New Roman"/>
              </a:rPr>
              <a:t> and the </a:t>
            </a:r>
            <a:r>
              <a:rPr lang="en-US" sz="2000" dirty="0">
                <a:solidFill>
                  <a:srgbClr val="0000FF"/>
                </a:solidFill>
                <a:latin typeface="Times New Roman"/>
                <a:cs typeface="Times New Roman"/>
              </a:rPr>
              <a:t>disk begins to come into view on your right. </a:t>
            </a:r>
            <a:r>
              <a:rPr lang="en-US" sz="2000" dirty="0">
                <a:solidFill>
                  <a:schemeClr val="tx1"/>
                </a:solidFill>
                <a:latin typeface="Times New Roman"/>
                <a:cs typeface="Times New Roman"/>
              </a:rPr>
              <a:t> In other words, the disk </a:t>
            </a:r>
            <a:r>
              <a:rPr lang="en-US" sz="2000" dirty="0">
                <a:solidFill>
                  <a:srgbClr val="008000"/>
                </a:solidFill>
                <a:latin typeface="Times New Roman"/>
                <a:cs typeface="Times New Roman"/>
              </a:rPr>
              <a:t>appears to be </a:t>
            </a:r>
            <a:r>
              <a:rPr lang="en-US" sz="2000" i="1" dirty="0">
                <a:solidFill>
                  <a:srgbClr val="008000"/>
                </a:solidFill>
                <a:latin typeface="Times New Roman"/>
                <a:cs typeface="Times New Roman"/>
              </a:rPr>
              <a:t>rotating around the axis upon which you sit</a:t>
            </a:r>
            <a:r>
              <a:rPr lang="en-US" sz="2000" dirty="0">
                <a:latin typeface="Times New Roman"/>
                <a:cs typeface="Times New Roman"/>
              </a:rPr>
              <a:t>.</a:t>
            </a:r>
          </a:p>
        </p:txBody>
      </p:sp>
      <p:graphicFrame>
        <p:nvGraphicFramePr>
          <p:cNvPr id="131" name="Object 3"/>
          <p:cNvGraphicFramePr>
            <a:graphicFrameLocks noChangeAspect="1"/>
          </p:cNvGraphicFramePr>
          <p:nvPr/>
        </p:nvGraphicFramePr>
        <p:xfrm>
          <a:off x="5163747" y="5595938"/>
          <a:ext cx="763587" cy="225425"/>
        </p:xfrm>
        <a:graphic>
          <a:graphicData uri="http://schemas.openxmlformats.org/presentationml/2006/ole">
            <mc:AlternateContent xmlns:mc="http://schemas.openxmlformats.org/markup-compatibility/2006">
              <mc:Choice xmlns:v="urn:schemas-microsoft-com:vml" Requires="v">
                <p:oleObj spid="_x0000_s19518" name="Equation" r:id="rId13" imgW="469900" imgH="139700" progId="Equation.DSMT4">
                  <p:embed/>
                </p:oleObj>
              </mc:Choice>
              <mc:Fallback>
                <p:oleObj name="Equation" r:id="rId13" imgW="469900" imgH="139700" progId="Equation.DSMT4">
                  <p:embed/>
                  <p:pic>
                    <p:nvPicPr>
                      <p:cNvPr id="131" name="Object 3"/>
                      <p:cNvPicPr>
                        <a:picLocks noChangeAspect="1" noChangeArrowheads="1"/>
                      </p:cNvPicPr>
                      <p:nvPr/>
                    </p:nvPicPr>
                    <p:blipFill>
                      <a:blip r:embed="rId14"/>
                      <a:srcRect/>
                      <a:stretch>
                        <a:fillRect/>
                      </a:stretch>
                    </p:blipFill>
                    <p:spPr bwMode="auto">
                      <a:xfrm>
                        <a:off x="5163747" y="5595938"/>
                        <a:ext cx="763587" cy="225425"/>
                      </a:xfrm>
                      <a:prstGeom prst="rect">
                        <a:avLst/>
                      </a:prstGeom>
                      <a:noFill/>
                      <a:ln>
                        <a:noFill/>
                      </a:ln>
                      <a:effectLst/>
                    </p:spPr>
                  </p:pic>
                </p:oleObj>
              </mc:Fallback>
            </mc:AlternateContent>
          </a:graphicData>
        </a:graphic>
      </p:graphicFrame>
      <p:graphicFrame>
        <p:nvGraphicFramePr>
          <p:cNvPr id="132" name="Object 3"/>
          <p:cNvGraphicFramePr>
            <a:graphicFrameLocks noChangeAspect="1"/>
          </p:cNvGraphicFramePr>
          <p:nvPr/>
        </p:nvGraphicFramePr>
        <p:xfrm>
          <a:off x="6064250" y="5608638"/>
          <a:ext cx="1712913" cy="328612"/>
        </p:xfrm>
        <a:graphic>
          <a:graphicData uri="http://schemas.openxmlformats.org/presentationml/2006/ole">
            <mc:AlternateContent xmlns:mc="http://schemas.openxmlformats.org/markup-compatibility/2006">
              <mc:Choice xmlns:v="urn:schemas-microsoft-com:vml" Requires="v">
                <p:oleObj spid="_x0000_s19519" name="Equation" r:id="rId15" imgW="1054100" imgH="203200" progId="Equation.DSMT4">
                  <p:embed/>
                </p:oleObj>
              </mc:Choice>
              <mc:Fallback>
                <p:oleObj name="Equation" r:id="rId15" imgW="1054100" imgH="203200" progId="Equation.DSMT4">
                  <p:embed/>
                  <p:pic>
                    <p:nvPicPr>
                      <p:cNvPr id="132" name="Object 3"/>
                      <p:cNvPicPr>
                        <a:picLocks noChangeAspect="1" noChangeArrowheads="1"/>
                      </p:cNvPicPr>
                      <p:nvPr/>
                    </p:nvPicPr>
                    <p:blipFill>
                      <a:blip r:embed="rId16"/>
                      <a:srcRect/>
                      <a:stretch>
                        <a:fillRect/>
                      </a:stretch>
                    </p:blipFill>
                    <p:spPr bwMode="auto">
                      <a:xfrm>
                        <a:off x="6064250" y="5608638"/>
                        <a:ext cx="1712913" cy="328612"/>
                      </a:xfrm>
                      <a:prstGeom prst="rect">
                        <a:avLst/>
                      </a:prstGeom>
                      <a:noFill/>
                      <a:ln>
                        <a:noFill/>
                      </a:ln>
                      <a:effectLst/>
                    </p:spPr>
                  </p:pic>
                </p:oleObj>
              </mc:Fallback>
            </mc:AlternateContent>
          </a:graphicData>
        </a:graphic>
      </p:graphicFrame>
      <p:sp>
        <p:nvSpPr>
          <p:cNvPr id="133" name="Line 27"/>
          <p:cNvSpPr>
            <a:spLocks noChangeShapeType="1"/>
          </p:cNvSpPr>
          <p:nvPr/>
        </p:nvSpPr>
        <p:spPr bwMode="auto">
          <a:xfrm>
            <a:off x="5202495" y="3325264"/>
            <a:ext cx="0" cy="275926"/>
          </a:xfrm>
          <a:prstGeom prst="line">
            <a:avLst/>
          </a:prstGeom>
          <a:noFill/>
          <a:ln w="38100">
            <a:solidFill>
              <a:srgbClr val="0000FF"/>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6605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dissolve">
                                      <p:cBhvr>
                                        <p:cTn id="15" dur="500"/>
                                        <p:tgtEl>
                                          <p:spTgt spid="5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dissolve">
                                      <p:cBhvr>
                                        <p:cTn id="18" dur="500"/>
                                        <p:tgtEl>
                                          <p:spTgt spid="5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dissolve">
                                      <p:cBhvr>
                                        <p:cTn id="21" dur="500"/>
                                        <p:tgtEl>
                                          <p:spTgt spid="5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dissolve">
                                      <p:cBhvr>
                                        <p:cTn id="24" dur="500"/>
                                        <p:tgtEl>
                                          <p:spTgt spid="60"/>
                                        </p:tgtEl>
                                      </p:cBhvr>
                                    </p:animEffect>
                                  </p:childTnLst>
                                </p:cTn>
                              </p:par>
                              <p:par>
                                <p:cTn id="25" presetID="9"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dissolve">
                                      <p:cBhvr>
                                        <p:cTn id="30" dur="500"/>
                                        <p:tgtEl>
                                          <p:spTgt spid="13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dissolve">
                                      <p:cBhvr>
                                        <p:cTn id="33" dur="500"/>
                                        <p:tgtEl>
                                          <p:spTgt spid="129"/>
                                        </p:tgtEl>
                                      </p:cBhvr>
                                    </p:animEffect>
                                  </p:childTnLst>
                                </p:cTn>
                              </p:par>
                              <p:par>
                                <p:cTn id="34" presetID="9"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500"/>
                                        <p:tgtEl>
                                          <p:spTgt spid="4"/>
                                        </p:tgtEl>
                                      </p:cBhvr>
                                    </p:animEffect>
                                  </p:childTnLst>
                                </p:cTn>
                              </p:par>
                              <p:par>
                                <p:cTn id="37" presetID="9" presetClass="entr" presetSubtype="0"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dissolve">
                                      <p:cBhvr>
                                        <p:cTn id="39" dur="500"/>
                                        <p:tgtEl>
                                          <p:spTgt spid="62"/>
                                        </p:tgtEl>
                                      </p:cBhvr>
                                    </p:animEffect>
                                  </p:childTnLst>
                                </p:cTn>
                              </p:par>
                              <p:par>
                                <p:cTn id="40" presetID="9" presetClass="entr" presetSubtype="0" fill="hold"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dissolve">
                                      <p:cBhvr>
                                        <p:cTn id="42" dur="500"/>
                                        <p:tgtEl>
                                          <p:spTgt spid="13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dissolve">
                                      <p:cBhvr>
                                        <p:cTn id="47" dur="500"/>
                                        <p:tgtEl>
                                          <p:spTgt spid="13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dissolve">
                                      <p:cBhvr>
                                        <p:cTn id="50" dur="500"/>
                                        <p:tgtEl>
                                          <p:spTgt spid="7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dissolve">
                                      <p:cBhvr>
                                        <p:cTn id="53" dur="500"/>
                                        <p:tgtEl>
                                          <p:spTgt spid="75"/>
                                        </p:tgtEl>
                                      </p:cBhvr>
                                    </p:animEffect>
                                  </p:childTnLst>
                                </p:cTn>
                              </p:par>
                              <p:par>
                                <p:cTn id="54" presetID="9" presetClass="entr" presetSubtype="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dissolve">
                                      <p:cBhvr>
                                        <p:cTn id="56" dur="500"/>
                                        <p:tgtEl>
                                          <p:spTgt spid="7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dissolve">
                                      <p:cBhvr>
                                        <p:cTn id="59" dur="500"/>
                                        <p:tgtEl>
                                          <p:spTgt spid="7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dissolve">
                                      <p:cBhvr>
                                        <p:cTn id="62" dur="500"/>
                                        <p:tgtEl>
                                          <p:spTgt spid="101"/>
                                        </p:tgtEl>
                                      </p:cBhvr>
                                    </p:animEffect>
                                  </p:childTnLst>
                                </p:cTn>
                              </p:par>
                              <p:par>
                                <p:cTn id="63" presetID="9"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dissolve">
                                      <p:cBhvr>
                                        <p:cTn id="65" dur="500"/>
                                        <p:tgtEl>
                                          <p:spTgt spid="10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dissolve">
                                      <p:cBhvr>
                                        <p:cTn id="68" dur="500"/>
                                        <p:tgtEl>
                                          <p:spTgt spid="104"/>
                                        </p:tgtEl>
                                      </p:cBhvr>
                                    </p:animEffect>
                                  </p:childTnLst>
                                </p:cTn>
                              </p:par>
                              <p:par>
                                <p:cTn id="69" presetID="9" presetClass="entr" presetSubtype="0" fill="hold"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dissolve">
                                      <p:cBhvr>
                                        <p:cTn id="71" dur="500"/>
                                        <p:tgtEl>
                                          <p:spTgt spid="132"/>
                                        </p:tgtEl>
                                      </p:cBhvr>
                                    </p:animEffect>
                                  </p:childTnLst>
                                </p:cTn>
                              </p:par>
                              <p:par>
                                <p:cTn id="72" presetID="9"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animBg="1"/>
      <p:bldP spid="57" grpId="0" animBg="1"/>
      <p:bldP spid="58" grpId="0" animBg="1"/>
      <p:bldP spid="59" grpId="0" animBg="1"/>
      <p:bldP spid="60" grpId="0" animBg="1"/>
      <p:bldP spid="74" grpId="0" animBg="1"/>
      <p:bldP spid="75" grpId="0" animBg="1"/>
      <p:bldP spid="77" grpId="0" animBg="1"/>
      <p:bldP spid="101" grpId="0" animBg="1"/>
      <p:bldP spid="104" grpId="0" animBg="1"/>
      <p:bldP spid="129" grpId="0"/>
      <p:bldP spid="130" grpId="0"/>
      <p:bldP spid="1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p:cNvSpPr>
          <p:nvPr/>
        </p:nvSpPr>
        <p:spPr bwMode="auto">
          <a:xfrm>
            <a:off x="381000" y="136525"/>
            <a:ext cx="2021958"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Apple Chancery"/>
                <a:cs typeface="Apple Chancery"/>
                <a:sym typeface="Gill Sans" charset="0"/>
              </a:rPr>
              <a:t>Progression of motion </a:t>
            </a:r>
            <a:r>
              <a:rPr lang="en-US" sz="2000" dirty="0">
                <a:solidFill>
                  <a:srgbClr val="000000"/>
                </a:solidFill>
                <a:latin typeface="Times New Roman"/>
                <a:cs typeface="Times New Roman"/>
                <a:sym typeface="Gill Sans" charset="0"/>
              </a:rPr>
              <a:t>from watcher’s perspective (remember, the watch is ALWAYS facing the wall!).</a:t>
            </a:r>
          </a:p>
        </p:txBody>
      </p:sp>
      <p:sp>
        <p:nvSpPr>
          <p:cNvPr id="15379" name="Rectangle 2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Text Box 19"/>
          <p:cNvSpPr txBox="1">
            <a:spLocks/>
          </p:cNvSpPr>
          <p:nvPr/>
        </p:nvSpPr>
        <p:spPr bwMode="auto">
          <a:xfrm>
            <a:off x="85687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20.)</a:t>
            </a:r>
          </a:p>
        </p:txBody>
      </p:sp>
      <p:sp>
        <p:nvSpPr>
          <p:cNvPr id="15375" name="Line 16"/>
          <p:cNvSpPr>
            <a:spLocks noChangeShapeType="1"/>
          </p:cNvSpPr>
          <p:nvPr/>
        </p:nvSpPr>
        <p:spPr bwMode="auto">
          <a:xfrm>
            <a:off x="2275367" y="1924150"/>
            <a:ext cx="6436433" cy="0"/>
          </a:xfrm>
          <a:prstGeom prst="line">
            <a:avLst/>
          </a:prstGeom>
          <a:noFill/>
          <a:ln w="12700">
            <a:solidFill>
              <a:srgbClr val="000000"/>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76" name="Line 17"/>
          <p:cNvSpPr>
            <a:spLocks noChangeShapeType="1"/>
          </p:cNvSpPr>
          <p:nvPr/>
        </p:nvSpPr>
        <p:spPr bwMode="auto">
          <a:xfrm>
            <a:off x="2454157" y="4427207"/>
            <a:ext cx="6436433" cy="0"/>
          </a:xfrm>
          <a:prstGeom prst="line">
            <a:avLst/>
          </a:prstGeom>
          <a:noFill/>
          <a:ln w="12700">
            <a:solidFill>
              <a:srgbClr val="000000"/>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77" name="Line 18"/>
          <p:cNvSpPr>
            <a:spLocks noChangeShapeType="1"/>
          </p:cNvSpPr>
          <p:nvPr/>
        </p:nvSpPr>
        <p:spPr bwMode="auto">
          <a:xfrm>
            <a:off x="3646089" y="1328184"/>
            <a:ext cx="0" cy="3635393"/>
          </a:xfrm>
          <a:prstGeom prst="line">
            <a:avLst/>
          </a:prstGeom>
          <a:noFill/>
          <a:ln w="12700">
            <a:solidFill>
              <a:srgbClr val="000000"/>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78" name="Line 19"/>
          <p:cNvSpPr>
            <a:spLocks noChangeShapeType="1"/>
          </p:cNvSpPr>
          <p:nvPr/>
        </p:nvSpPr>
        <p:spPr bwMode="auto">
          <a:xfrm>
            <a:off x="7400675" y="1924150"/>
            <a:ext cx="0" cy="3099023"/>
          </a:xfrm>
          <a:prstGeom prst="line">
            <a:avLst/>
          </a:prstGeom>
          <a:noFill/>
          <a:ln w="12700">
            <a:solidFill>
              <a:srgbClr val="000000"/>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a:extLst>
              <a:ext uri="{FF2B5EF4-FFF2-40B4-BE49-F238E27FC236}">
                <a16:creationId xmlns:a16="http://schemas.microsoft.com/office/drawing/2014/main" id="{1BC11266-2666-E847-B50A-F9C325DF6828}"/>
              </a:ext>
            </a:extLst>
          </p:cNvPr>
          <p:cNvGrpSpPr/>
          <p:nvPr/>
        </p:nvGrpSpPr>
        <p:grpSpPr>
          <a:xfrm>
            <a:off x="2752140" y="851411"/>
            <a:ext cx="1867360" cy="2026284"/>
            <a:chOff x="2752140" y="851411"/>
            <a:chExt cx="1867360" cy="2026284"/>
          </a:xfrm>
        </p:grpSpPr>
        <p:sp>
          <p:nvSpPr>
            <p:cNvPr id="15363" name="Oval 4"/>
            <p:cNvSpPr>
              <a:spLocks/>
            </p:cNvSpPr>
            <p:nvPr/>
          </p:nvSpPr>
          <p:spPr bwMode="auto">
            <a:xfrm>
              <a:off x="3228913" y="1983746"/>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64" name="AutoShape 5"/>
            <p:cNvSpPr>
              <a:spLocks/>
            </p:cNvSpPr>
            <p:nvPr/>
          </p:nvSpPr>
          <p:spPr bwMode="auto">
            <a:xfrm>
              <a:off x="3646089" y="1924150"/>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65" name="Rectangle 6"/>
            <p:cNvSpPr>
              <a:spLocks/>
            </p:cNvSpPr>
            <p:nvPr/>
          </p:nvSpPr>
          <p:spPr bwMode="auto">
            <a:xfrm>
              <a:off x="2752140" y="851411"/>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1" name="Text Box 22"/>
            <p:cNvSpPr txBox="1">
              <a:spLocks noChangeArrowheads="1"/>
            </p:cNvSpPr>
            <p:nvPr/>
          </p:nvSpPr>
          <p:spPr bwMode="auto">
            <a:xfrm>
              <a:off x="4050849" y="1220165"/>
              <a:ext cx="568651" cy="238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1</a:t>
              </a:r>
            </a:p>
          </p:txBody>
        </p:sp>
        <p:sp>
          <p:nvSpPr>
            <p:cNvPr id="28" name="Rectangle 27"/>
            <p:cNvSpPr/>
            <p:nvPr/>
          </p:nvSpPr>
          <p:spPr>
            <a:xfrm>
              <a:off x="3643298" y="1983746"/>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3562632" y="1914821"/>
              <a:ext cx="263038" cy="222894"/>
              <a:chOff x="4269643" y="3591304"/>
              <a:chExt cx="336319" cy="284992"/>
            </a:xfrm>
          </p:grpSpPr>
          <p:sp>
            <p:nvSpPr>
              <p:cNvPr id="31" name="Arc 30"/>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a:stCxn id="31"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 name="Group 5">
            <a:extLst>
              <a:ext uri="{FF2B5EF4-FFF2-40B4-BE49-F238E27FC236}">
                <a16:creationId xmlns:a16="http://schemas.microsoft.com/office/drawing/2014/main" id="{0EE78387-89DC-E141-9CFE-876A5522677A}"/>
              </a:ext>
            </a:extLst>
          </p:cNvPr>
          <p:cNvGrpSpPr/>
          <p:nvPr/>
        </p:nvGrpSpPr>
        <p:grpSpPr>
          <a:xfrm>
            <a:off x="2811736" y="3533258"/>
            <a:ext cx="2535339" cy="1370722"/>
            <a:chOff x="2811736" y="3533258"/>
            <a:chExt cx="2535339" cy="1370722"/>
          </a:xfrm>
        </p:grpSpPr>
        <p:sp>
          <p:nvSpPr>
            <p:cNvPr id="15366" name="Oval 7"/>
            <p:cNvSpPr>
              <a:spLocks/>
            </p:cNvSpPr>
            <p:nvPr/>
          </p:nvSpPr>
          <p:spPr bwMode="auto">
            <a:xfrm>
              <a:off x="3705685" y="4010031"/>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67" name="AutoShape 8"/>
            <p:cNvSpPr>
              <a:spLocks/>
            </p:cNvSpPr>
            <p:nvPr/>
          </p:nvSpPr>
          <p:spPr bwMode="auto">
            <a:xfrm>
              <a:off x="3646089" y="4427207"/>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68" name="Rectangle 9"/>
            <p:cNvSpPr>
              <a:spLocks/>
            </p:cNvSpPr>
            <p:nvPr/>
          </p:nvSpPr>
          <p:spPr bwMode="auto">
            <a:xfrm>
              <a:off x="2811736" y="3533258"/>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2" name="Text Box 23"/>
            <p:cNvSpPr txBox="1">
              <a:spLocks noChangeArrowheads="1"/>
            </p:cNvSpPr>
            <p:nvPr/>
          </p:nvSpPr>
          <p:spPr bwMode="auto">
            <a:xfrm>
              <a:off x="4778424" y="3831241"/>
              <a:ext cx="568651" cy="238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2</a:t>
              </a:r>
            </a:p>
          </p:txBody>
        </p:sp>
        <p:sp>
          <p:nvSpPr>
            <p:cNvPr id="27" name="Rectangle 26"/>
            <p:cNvSpPr/>
            <p:nvPr/>
          </p:nvSpPr>
          <p:spPr>
            <a:xfrm>
              <a:off x="3705685" y="4424416"/>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rot="17448489">
              <a:off x="3620741" y="4315760"/>
              <a:ext cx="263038" cy="222894"/>
              <a:chOff x="4269643" y="3591304"/>
              <a:chExt cx="336319" cy="284992"/>
            </a:xfrm>
          </p:grpSpPr>
          <p:sp>
            <p:nvSpPr>
              <p:cNvPr id="36" name="Arc 35"/>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a:stCxn id="36"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7" name="Group 6">
            <a:extLst>
              <a:ext uri="{FF2B5EF4-FFF2-40B4-BE49-F238E27FC236}">
                <a16:creationId xmlns:a16="http://schemas.microsoft.com/office/drawing/2014/main" id="{9C4ACD78-9A5E-A547-B352-E1926F0ED120}"/>
              </a:ext>
            </a:extLst>
          </p:cNvPr>
          <p:cNvGrpSpPr/>
          <p:nvPr/>
        </p:nvGrpSpPr>
        <p:grpSpPr>
          <a:xfrm>
            <a:off x="6447129" y="851411"/>
            <a:ext cx="2296953" cy="1092206"/>
            <a:chOff x="6447129" y="851411"/>
            <a:chExt cx="2296953" cy="1092206"/>
          </a:xfrm>
        </p:grpSpPr>
        <p:sp>
          <p:nvSpPr>
            <p:cNvPr id="15369" name="Oval 10"/>
            <p:cNvSpPr>
              <a:spLocks/>
            </p:cNvSpPr>
            <p:nvPr/>
          </p:nvSpPr>
          <p:spPr bwMode="auto">
            <a:xfrm>
              <a:off x="6983499" y="970604"/>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70" name="AutoShape 11"/>
            <p:cNvSpPr>
              <a:spLocks/>
            </p:cNvSpPr>
            <p:nvPr/>
          </p:nvSpPr>
          <p:spPr bwMode="auto">
            <a:xfrm>
              <a:off x="7400675" y="1864553"/>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71" name="Rectangle 12"/>
            <p:cNvSpPr>
              <a:spLocks/>
            </p:cNvSpPr>
            <p:nvPr/>
          </p:nvSpPr>
          <p:spPr bwMode="auto">
            <a:xfrm>
              <a:off x="6447129" y="851411"/>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3" name="Text Box 24"/>
            <p:cNvSpPr txBox="1">
              <a:spLocks noChangeArrowheads="1"/>
            </p:cNvSpPr>
            <p:nvPr/>
          </p:nvSpPr>
          <p:spPr bwMode="auto">
            <a:xfrm>
              <a:off x="8175431" y="1387780"/>
              <a:ext cx="568651" cy="238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3</a:t>
              </a:r>
            </a:p>
          </p:txBody>
        </p:sp>
        <p:sp>
          <p:nvSpPr>
            <p:cNvPr id="25" name="Rectangle 24"/>
            <p:cNvSpPr/>
            <p:nvPr/>
          </p:nvSpPr>
          <p:spPr>
            <a:xfrm>
              <a:off x="7400675" y="1802166"/>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rot="14763575">
              <a:off x="7289021" y="1700651"/>
              <a:ext cx="263038" cy="222894"/>
              <a:chOff x="4269643" y="3591304"/>
              <a:chExt cx="336319" cy="284992"/>
            </a:xfrm>
          </p:grpSpPr>
          <p:sp>
            <p:nvSpPr>
              <p:cNvPr id="40" name="Arc 39"/>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a:stCxn id="40"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grpSp>
        <p:nvGrpSpPr>
          <p:cNvPr id="8" name="Group 7">
            <a:extLst>
              <a:ext uri="{FF2B5EF4-FFF2-40B4-BE49-F238E27FC236}">
                <a16:creationId xmlns:a16="http://schemas.microsoft.com/office/drawing/2014/main" id="{63805B5C-8AA1-C549-BDCB-03BC1E87B58A}"/>
              </a:ext>
            </a:extLst>
          </p:cNvPr>
          <p:cNvGrpSpPr/>
          <p:nvPr/>
        </p:nvGrpSpPr>
        <p:grpSpPr>
          <a:xfrm>
            <a:off x="6506726" y="3533258"/>
            <a:ext cx="2237356" cy="1370722"/>
            <a:chOff x="6506726" y="3533258"/>
            <a:chExt cx="2237356" cy="1370722"/>
          </a:xfrm>
        </p:grpSpPr>
        <p:sp>
          <p:nvSpPr>
            <p:cNvPr id="15372" name="Oval 13"/>
            <p:cNvSpPr>
              <a:spLocks/>
            </p:cNvSpPr>
            <p:nvPr/>
          </p:nvSpPr>
          <p:spPr bwMode="auto">
            <a:xfrm>
              <a:off x="6506726" y="4010031"/>
              <a:ext cx="893949" cy="893949"/>
            </a:xfrm>
            <a:prstGeom prst="ellipse">
              <a:avLst/>
            </a:prstGeom>
            <a:solidFill>
              <a:srgbClr val="FFFF00"/>
            </a:solidFill>
            <a:ln w="25400">
              <a:solidFill>
                <a:srgbClr val="000000"/>
              </a:solidFill>
              <a:round/>
              <a:headEnd/>
              <a:tailEnd/>
            </a:ln>
          </p:spPr>
          <p:txBody>
            <a:bodyPr wrap="none" anchor="ctr"/>
            <a:lstStyle/>
            <a:p>
              <a:endParaRPr lang="en-US"/>
            </a:p>
          </p:txBody>
        </p:sp>
        <p:sp>
          <p:nvSpPr>
            <p:cNvPr id="15373" name="AutoShape 14"/>
            <p:cNvSpPr>
              <a:spLocks/>
            </p:cNvSpPr>
            <p:nvPr/>
          </p:nvSpPr>
          <p:spPr bwMode="auto">
            <a:xfrm>
              <a:off x="7400675" y="4427207"/>
              <a:ext cx="59597" cy="59597"/>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p>
              <a:endParaRPr lang="en-US"/>
            </a:p>
          </p:txBody>
        </p:sp>
        <p:sp>
          <p:nvSpPr>
            <p:cNvPr id="15374" name="Rectangle 15"/>
            <p:cNvSpPr>
              <a:spLocks/>
            </p:cNvSpPr>
            <p:nvPr/>
          </p:nvSpPr>
          <p:spPr bwMode="auto">
            <a:xfrm>
              <a:off x="6506726" y="3533258"/>
              <a:ext cx="1847495" cy="59597"/>
            </a:xfrm>
            <a:prstGeom prst="rect">
              <a:avLst/>
            </a:prstGeom>
            <a:solidFill>
              <a:schemeClr val="accent2"/>
            </a:solidFill>
            <a:ln w="25400">
              <a:solidFill>
                <a:srgbClr val="000000"/>
              </a:solidFill>
              <a:miter lim="800000"/>
              <a:headEnd/>
              <a:tailEnd/>
            </a:ln>
          </p:spPr>
          <p:txBody>
            <a:bodyPr wrap="none" anchor="ctr"/>
            <a:lstStyle/>
            <a:p>
              <a:endParaRPr lang="en-US"/>
            </a:p>
          </p:txBody>
        </p:sp>
        <p:sp>
          <p:nvSpPr>
            <p:cNvPr id="15384" name="Text Box 25"/>
            <p:cNvSpPr txBox="1">
              <a:spLocks noChangeArrowheads="1"/>
            </p:cNvSpPr>
            <p:nvPr/>
          </p:nvSpPr>
          <p:spPr bwMode="auto">
            <a:xfrm>
              <a:off x="8175431" y="3890838"/>
              <a:ext cx="568651" cy="238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Time 4</a:t>
              </a:r>
            </a:p>
          </p:txBody>
        </p:sp>
        <p:sp>
          <p:nvSpPr>
            <p:cNvPr id="26" name="Rectangle 25"/>
            <p:cNvSpPr/>
            <p:nvPr/>
          </p:nvSpPr>
          <p:spPr>
            <a:xfrm>
              <a:off x="7338288" y="4404551"/>
              <a:ext cx="62387" cy="62387"/>
            </a:xfrm>
            <a:prstGeom prst="rect">
              <a:avLst/>
            </a:prstGeom>
            <a:solidFill>
              <a:srgbClr val="FF0000"/>
            </a:solid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p:cNvGrpSpPr/>
            <p:nvPr/>
          </p:nvGrpSpPr>
          <p:grpSpPr>
            <a:xfrm rot="6566384">
              <a:off x="7241300" y="4347656"/>
              <a:ext cx="263038" cy="222894"/>
              <a:chOff x="4269643" y="3591304"/>
              <a:chExt cx="336319" cy="284992"/>
            </a:xfrm>
          </p:grpSpPr>
          <p:sp>
            <p:nvSpPr>
              <p:cNvPr id="44" name="Arc 43"/>
              <p:cNvSpPr/>
              <p:nvPr/>
            </p:nvSpPr>
            <p:spPr>
              <a:xfrm rot="7299133">
                <a:off x="4269643" y="3591304"/>
                <a:ext cx="284992" cy="284992"/>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5" name="Straight Connector 44"/>
              <p:cNvCxnSpPr>
                <a:stCxn id="44" idx="0"/>
              </p:cNvCxnSpPr>
              <p:nvPr/>
            </p:nvCxnSpPr>
            <p:spPr>
              <a:xfrm rot="7299133" flipV="1">
                <a:off x="4533857" y="3714963"/>
                <a:ext cx="66681" cy="77528"/>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7299133">
                <a:off x="4477214" y="3746631"/>
                <a:ext cx="9774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47" name="Text Box 2">
            <a:extLst>
              <a:ext uri="{FF2B5EF4-FFF2-40B4-BE49-F238E27FC236}">
                <a16:creationId xmlns:a16="http://schemas.microsoft.com/office/drawing/2014/main" id="{778FB054-F277-0B4E-8A4C-90AEE19EB595}"/>
              </a:ext>
            </a:extLst>
          </p:cNvPr>
          <p:cNvSpPr txBox="1">
            <a:spLocks/>
          </p:cNvSpPr>
          <p:nvPr/>
        </p:nvSpPr>
        <p:spPr bwMode="auto">
          <a:xfrm>
            <a:off x="351838" y="3670678"/>
            <a:ext cx="202195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And what is </a:t>
            </a:r>
            <a:r>
              <a:rPr lang="en-US" sz="2000" dirty="0">
                <a:solidFill>
                  <a:srgbClr val="000000"/>
                </a:solidFill>
                <a:latin typeface="Times New Roman"/>
                <a:cs typeface="Times New Roman"/>
                <a:sym typeface="Gill Sans" charset="0"/>
              </a:rPr>
              <a:t>the angular velocity of the disk about your vantage point?</a:t>
            </a:r>
          </a:p>
        </p:txBody>
      </p:sp>
      <p:graphicFrame>
        <p:nvGraphicFramePr>
          <p:cNvPr id="48" name="Object 3">
            <a:extLst>
              <a:ext uri="{FF2B5EF4-FFF2-40B4-BE49-F238E27FC236}">
                <a16:creationId xmlns:a16="http://schemas.microsoft.com/office/drawing/2014/main" id="{0110FBD0-537B-3248-A8F1-B94E116B9553}"/>
              </a:ext>
            </a:extLst>
          </p:cNvPr>
          <p:cNvGraphicFramePr>
            <a:graphicFrameLocks noChangeAspect="1"/>
          </p:cNvGraphicFramePr>
          <p:nvPr/>
        </p:nvGraphicFramePr>
        <p:xfrm>
          <a:off x="4335174" y="5555565"/>
          <a:ext cx="1609725" cy="944562"/>
        </p:xfrm>
        <a:graphic>
          <a:graphicData uri="http://schemas.openxmlformats.org/presentationml/2006/ole">
            <mc:AlternateContent xmlns:mc="http://schemas.openxmlformats.org/markup-compatibility/2006">
              <mc:Choice xmlns:v="urn:schemas-microsoft-com:vml" Requires="v">
                <p:oleObj spid="_x0000_s20489" name="Equation" r:id="rId4" imgW="990600" imgH="584200" progId="Equation.DSMT4">
                  <p:embed/>
                </p:oleObj>
              </mc:Choice>
              <mc:Fallback>
                <p:oleObj name="Equation" r:id="rId4" imgW="990600" imgH="584200" progId="Equation.DSMT4">
                  <p:embed/>
                  <p:pic>
                    <p:nvPicPr>
                      <p:cNvPr id="48" name="Object 3">
                        <a:extLst>
                          <a:ext uri="{FF2B5EF4-FFF2-40B4-BE49-F238E27FC236}">
                            <a16:creationId xmlns:a16="http://schemas.microsoft.com/office/drawing/2014/main" id="{0110FBD0-537B-3248-A8F1-B94E116B9553}"/>
                          </a:ext>
                        </a:extLst>
                      </p:cNvPr>
                      <p:cNvPicPr>
                        <a:picLocks noChangeAspect="1" noChangeArrowheads="1"/>
                      </p:cNvPicPr>
                      <p:nvPr/>
                    </p:nvPicPr>
                    <p:blipFill>
                      <a:blip r:embed="rId5"/>
                      <a:srcRect/>
                      <a:stretch>
                        <a:fillRect/>
                      </a:stretch>
                    </p:blipFill>
                    <p:spPr bwMode="auto">
                      <a:xfrm>
                        <a:off x="4335174" y="5555565"/>
                        <a:ext cx="1609725" cy="944562"/>
                      </a:xfrm>
                      <a:prstGeom prst="rect">
                        <a:avLst/>
                      </a:prstGeom>
                      <a:noFill/>
                      <a:ln>
                        <a:noFill/>
                      </a:ln>
                      <a:effectLst/>
                    </p:spPr>
                  </p:pic>
                </p:oleObj>
              </mc:Fallback>
            </mc:AlternateContent>
          </a:graphicData>
        </a:graphic>
      </p:graphicFrame>
      <p:grpSp>
        <p:nvGrpSpPr>
          <p:cNvPr id="9" name="Group 8">
            <a:extLst>
              <a:ext uri="{FF2B5EF4-FFF2-40B4-BE49-F238E27FC236}">
                <a16:creationId xmlns:a16="http://schemas.microsoft.com/office/drawing/2014/main" id="{9DCBA422-8FF1-B449-A328-72DFD6F25F55}"/>
              </a:ext>
            </a:extLst>
          </p:cNvPr>
          <p:cNvGrpSpPr/>
          <p:nvPr/>
        </p:nvGrpSpPr>
        <p:grpSpPr>
          <a:xfrm>
            <a:off x="573072" y="5434367"/>
            <a:ext cx="3808921" cy="707886"/>
            <a:chOff x="573072" y="5434367"/>
            <a:chExt cx="3808921" cy="707886"/>
          </a:xfrm>
        </p:grpSpPr>
        <p:sp>
          <p:nvSpPr>
            <p:cNvPr id="49" name="Text Box 2">
              <a:extLst>
                <a:ext uri="{FF2B5EF4-FFF2-40B4-BE49-F238E27FC236}">
                  <a16:creationId xmlns:a16="http://schemas.microsoft.com/office/drawing/2014/main" id="{3C993728-B724-EF48-916E-05BAAF02ED3C}"/>
                </a:ext>
              </a:extLst>
            </p:cNvPr>
            <p:cNvSpPr txBox="1">
              <a:spLocks/>
            </p:cNvSpPr>
            <p:nvPr/>
          </p:nvSpPr>
          <p:spPr bwMode="auto">
            <a:xfrm>
              <a:off x="573072" y="5434367"/>
              <a:ext cx="380892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You will sweep out </a:t>
              </a:r>
              <a:r>
                <a:rPr lang="en-US" sz="2000" dirty="0">
                  <a:solidFill>
                    <a:srgbClr val="000000"/>
                  </a:solidFill>
                  <a:latin typeface="Times New Roman"/>
                  <a:cs typeface="Times New Roman"/>
                  <a:sym typeface="Gill Sans" charset="0"/>
                </a:rPr>
                <a:t>      radians in 10 seconds, so you’ll get:</a:t>
              </a:r>
            </a:p>
          </p:txBody>
        </p:sp>
        <p:pic>
          <p:nvPicPr>
            <p:cNvPr id="4" name="Picture 3">
              <a:extLst>
                <a:ext uri="{FF2B5EF4-FFF2-40B4-BE49-F238E27FC236}">
                  <a16:creationId xmlns:a16="http://schemas.microsoft.com/office/drawing/2014/main" id="{FE00C535-8780-A741-822F-5D1AD2B5F5D8}"/>
                </a:ext>
              </a:extLst>
            </p:cNvPr>
            <p:cNvPicPr>
              <a:picLocks noChangeAspect="1"/>
            </p:cNvPicPr>
            <p:nvPr/>
          </p:nvPicPr>
          <p:blipFill>
            <a:blip r:embed="rId6"/>
            <a:stretch>
              <a:fillRect/>
            </a:stretch>
          </p:blipFill>
          <p:spPr>
            <a:xfrm>
              <a:off x="2632788" y="5491595"/>
              <a:ext cx="366059" cy="279927"/>
            </a:xfrm>
            <a:prstGeom prst="rect">
              <a:avLst/>
            </a:prstGeom>
          </p:spPr>
        </p:pic>
      </p:grpSp>
      <p:sp>
        <p:nvSpPr>
          <p:cNvPr id="51" name="Text Box 2">
            <a:extLst>
              <a:ext uri="{FF2B5EF4-FFF2-40B4-BE49-F238E27FC236}">
                <a16:creationId xmlns:a16="http://schemas.microsoft.com/office/drawing/2014/main" id="{9B10A44B-673D-2D41-9E50-70892B70C3B9}"/>
              </a:ext>
            </a:extLst>
          </p:cNvPr>
          <p:cNvSpPr txBox="1">
            <a:spLocks/>
          </p:cNvSpPr>
          <p:nvPr/>
        </p:nvSpPr>
        <p:spPr bwMode="auto">
          <a:xfrm>
            <a:off x="6360258" y="5848172"/>
            <a:ext cx="245216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The same </a:t>
            </a:r>
            <a:r>
              <a:rPr lang="en-US" sz="2000" dirty="0">
                <a:solidFill>
                  <a:srgbClr val="000000"/>
                </a:solidFill>
                <a:latin typeface="Times New Roman"/>
                <a:cs typeface="Times New Roman"/>
                <a:sym typeface="Gill Sans" charset="0"/>
              </a:rPr>
              <a:t>as about the central axis!!!!!</a:t>
            </a:r>
          </a:p>
        </p:txBody>
      </p:sp>
    </p:spTree>
    <p:extLst>
      <p:ext uri="{BB962C8B-B14F-4D97-AF65-F5344CB8AC3E}">
        <p14:creationId xmlns:p14="http://schemas.microsoft.com/office/powerpoint/2010/main" val="18567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dissolv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99089" y="3021990"/>
            <a:ext cx="5846443" cy="1631216"/>
          </a:xfrm>
          <a:prstGeom prst="rect">
            <a:avLst/>
          </a:prstGeom>
          <a:noFill/>
        </p:spPr>
        <p:txBody>
          <a:bodyPr wrap="square" rtlCol="0">
            <a:spAutoFit/>
          </a:bodyPr>
          <a:lstStyle/>
          <a:p>
            <a:r>
              <a:rPr lang="en-US" sz="2000" dirty="0">
                <a:solidFill>
                  <a:srgbClr val="000000"/>
                </a:solidFill>
                <a:latin typeface="Times New Roman"/>
                <a:cs typeface="Times New Roman"/>
              </a:rPr>
              <a:t>                  And </a:t>
            </a:r>
            <a:r>
              <a:rPr lang="en-US" sz="2000" dirty="0">
                <a:solidFill>
                  <a:srgbClr val="0000FF"/>
                </a:solidFill>
                <a:latin typeface="Times New Roman"/>
                <a:cs typeface="Times New Roman"/>
              </a:rPr>
              <a:t>following a radial line out </a:t>
            </a:r>
            <a:r>
              <a:rPr lang="en-US" sz="2000" dirty="0">
                <a:solidFill>
                  <a:srgbClr val="000000"/>
                </a:solidFill>
                <a:latin typeface="Times New Roman"/>
                <a:cs typeface="Times New Roman"/>
              </a:rPr>
              <a:t>from the center </a:t>
            </a:r>
            <a:r>
              <a:rPr lang="en-US" sz="2000" dirty="0">
                <a:solidFill>
                  <a:srgbClr val="0000FF"/>
                </a:solidFill>
                <a:latin typeface="Times New Roman"/>
                <a:cs typeface="Times New Roman"/>
              </a:rPr>
              <a:t>will produce bits</a:t>
            </a:r>
            <a:r>
              <a:rPr lang="en-US" sz="2000" dirty="0">
                <a:solidFill>
                  <a:srgbClr val="000000"/>
                </a:solidFill>
                <a:latin typeface="Times New Roman"/>
                <a:cs typeface="Times New Roman"/>
              </a:rPr>
              <a:t> that all have the </a:t>
            </a:r>
            <a:r>
              <a:rPr lang="en-US" sz="2000" i="1" dirty="0">
                <a:solidFill>
                  <a:srgbClr val="0000FF"/>
                </a:solidFill>
                <a:latin typeface="Times New Roman"/>
                <a:cs typeface="Times New Roman"/>
              </a:rPr>
              <a:t>same DIRECTION</a:t>
            </a:r>
            <a:r>
              <a:rPr lang="en-US" sz="2000" dirty="0">
                <a:solidFill>
                  <a:srgbClr val="000000"/>
                </a:solidFill>
                <a:latin typeface="Times New Roman"/>
                <a:cs typeface="Times New Roman"/>
              </a:rPr>
              <a:t>, but each bit will have a </a:t>
            </a:r>
            <a:r>
              <a:rPr lang="en-US" sz="2000" dirty="0">
                <a:solidFill>
                  <a:srgbClr val="0000FF"/>
                </a:solidFill>
                <a:latin typeface="Times New Roman"/>
                <a:cs typeface="Times New Roman"/>
              </a:rPr>
              <a:t>different velocity </a:t>
            </a:r>
            <a:r>
              <a:rPr lang="en-US" sz="2000" i="1" dirty="0">
                <a:solidFill>
                  <a:srgbClr val="0000FF"/>
                </a:solidFill>
                <a:latin typeface="Times New Roman"/>
                <a:cs typeface="Times New Roman"/>
              </a:rPr>
              <a:t>magnitude</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(as you get out farther, the velocities will go up).  </a:t>
            </a:r>
          </a:p>
        </p:txBody>
      </p:sp>
      <p:sp>
        <p:nvSpPr>
          <p:cNvPr id="4" name="TextBox 3"/>
          <p:cNvSpPr txBox="1"/>
          <p:nvPr/>
        </p:nvSpPr>
        <p:spPr>
          <a:xfrm>
            <a:off x="274957" y="1083099"/>
            <a:ext cx="5846443" cy="2369880"/>
          </a:xfrm>
          <a:prstGeom prst="rect">
            <a:avLst/>
          </a:prstGeom>
          <a:noFill/>
        </p:spPr>
        <p:txBody>
          <a:bodyPr wrap="square" rtlCol="0">
            <a:spAutoFit/>
          </a:bodyPr>
          <a:lstStyle/>
          <a:p>
            <a:r>
              <a:rPr lang="en-US" sz="2800" dirty="0">
                <a:solidFill>
                  <a:srgbClr val="FF0000"/>
                </a:solidFill>
                <a:latin typeface="Apple Chancery"/>
                <a:cs typeface="Apple Chancery"/>
              </a:rPr>
              <a:t>If you want </a:t>
            </a:r>
            <a:r>
              <a:rPr lang="en-US" sz="2000" dirty="0">
                <a:solidFill>
                  <a:srgbClr val="000000"/>
                </a:solidFill>
                <a:latin typeface="Times New Roman"/>
                <a:cs typeface="Times New Roman"/>
              </a:rPr>
              <a:t>to characterize the </a:t>
            </a:r>
            <a:r>
              <a:rPr lang="en-US" sz="2000" dirty="0">
                <a:solidFill>
                  <a:srgbClr val="FF0000"/>
                </a:solidFill>
                <a:latin typeface="Times New Roman"/>
                <a:cs typeface="Times New Roman"/>
              </a:rPr>
              <a:t>velocity of the particles of a spinning disk</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alluding</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to</a:t>
            </a:r>
            <a:r>
              <a:rPr lang="en-US" sz="2000" dirty="0">
                <a:solidFill>
                  <a:srgbClr val="000000"/>
                </a:solidFill>
                <a:latin typeface="Times New Roman"/>
                <a:cs typeface="Times New Roman"/>
              </a:rPr>
              <a:t> their </a:t>
            </a:r>
            <a:r>
              <a:rPr lang="en-US" sz="2000" dirty="0">
                <a:solidFill>
                  <a:srgbClr val="0000FF"/>
                </a:solidFill>
                <a:latin typeface="Times New Roman"/>
                <a:cs typeface="Times New Roman"/>
              </a:rPr>
              <a:t>translational velocities </a:t>
            </a:r>
            <a:r>
              <a:rPr lang="en-US" sz="2000" dirty="0">
                <a:solidFill>
                  <a:srgbClr val="000000"/>
                </a:solidFill>
                <a:latin typeface="Times New Roman"/>
                <a:cs typeface="Times New Roman"/>
              </a:rPr>
              <a:t>is </a:t>
            </a:r>
            <a:r>
              <a:rPr lang="en-US" sz="2000" dirty="0">
                <a:solidFill>
                  <a:srgbClr val="0000FF"/>
                </a:solidFill>
                <a:latin typeface="Apple Chancery"/>
                <a:cs typeface="Apple Chancery"/>
              </a:rPr>
              <a:t>REALLY inefficient</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Bits of mass </a:t>
            </a:r>
            <a:r>
              <a:rPr lang="en-US" sz="2000" dirty="0">
                <a:solidFill>
                  <a:srgbClr val="000000"/>
                </a:solidFill>
                <a:latin typeface="Times New Roman"/>
                <a:cs typeface="Times New Roman"/>
              </a:rPr>
              <a:t>that have a </a:t>
            </a:r>
            <a:r>
              <a:rPr lang="en-US" sz="2000" dirty="0">
                <a:solidFill>
                  <a:srgbClr val="008000"/>
                </a:solidFill>
                <a:latin typeface="Times New Roman"/>
                <a:cs typeface="Times New Roman"/>
              </a:rPr>
              <a:t>common radius from</a:t>
            </a:r>
            <a:r>
              <a:rPr lang="en-US" sz="2000" dirty="0">
                <a:solidFill>
                  <a:srgbClr val="000000"/>
                </a:solidFill>
                <a:latin typeface="Times New Roman"/>
                <a:cs typeface="Times New Roman"/>
              </a:rPr>
              <a:t> the </a:t>
            </a:r>
            <a:r>
              <a:rPr lang="en-US" sz="2000" i="1" dirty="0">
                <a:solidFill>
                  <a:srgbClr val="008000"/>
                </a:solidFill>
                <a:latin typeface="Times New Roman"/>
                <a:cs typeface="Times New Roman"/>
              </a:rPr>
              <a:t>center of the rotation </a:t>
            </a:r>
            <a:r>
              <a:rPr lang="en-US" sz="2000" dirty="0">
                <a:solidFill>
                  <a:srgbClr val="000000"/>
                </a:solidFill>
                <a:latin typeface="Times New Roman"/>
                <a:cs typeface="Times New Roman"/>
              </a:rPr>
              <a:t>will all </a:t>
            </a:r>
            <a:r>
              <a:rPr lang="en-US" sz="2000" dirty="0">
                <a:solidFill>
                  <a:srgbClr val="008000"/>
                </a:solidFill>
                <a:latin typeface="Times New Roman"/>
                <a:cs typeface="Times New Roman"/>
              </a:rPr>
              <a:t>have</a:t>
            </a:r>
            <a:r>
              <a:rPr lang="en-US" sz="2000" dirty="0">
                <a:solidFill>
                  <a:srgbClr val="000000"/>
                </a:solidFill>
                <a:latin typeface="Times New Roman"/>
                <a:cs typeface="Times New Roman"/>
              </a:rPr>
              <a:t> the </a:t>
            </a:r>
            <a:r>
              <a:rPr lang="en-US" sz="2000" dirty="0">
                <a:solidFill>
                  <a:srgbClr val="008000"/>
                </a:solidFill>
                <a:latin typeface="Times New Roman"/>
                <a:cs typeface="Times New Roman"/>
              </a:rPr>
              <a:t>same </a:t>
            </a:r>
            <a:r>
              <a:rPr lang="en-US" sz="2000" i="1" dirty="0">
                <a:solidFill>
                  <a:srgbClr val="FF0000"/>
                </a:solidFill>
                <a:latin typeface="Times New Roman"/>
                <a:cs typeface="Times New Roman"/>
              </a:rPr>
              <a:t>velocity MAGNITUDE</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but</a:t>
            </a:r>
            <a:r>
              <a:rPr lang="en-US" sz="2000" dirty="0">
                <a:solidFill>
                  <a:srgbClr val="000000"/>
                </a:solidFill>
                <a:latin typeface="Times New Roman"/>
                <a:cs typeface="Times New Roman"/>
              </a:rPr>
              <a:t> each bit’s </a:t>
            </a:r>
            <a:r>
              <a:rPr lang="en-US" sz="2000" dirty="0">
                <a:solidFill>
                  <a:srgbClr val="FF0000"/>
                </a:solidFill>
                <a:latin typeface="Times New Roman"/>
                <a:cs typeface="Times New Roman"/>
              </a:rPr>
              <a:t>velocity </a:t>
            </a:r>
            <a:r>
              <a:rPr lang="en-US" sz="2000" i="1" dirty="0">
                <a:solidFill>
                  <a:srgbClr val="FF0000"/>
                </a:solidFill>
                <a:latin typeface="Times New Roman"/>
                <a:cs typeface="Times New Roman"/>
              </a:rPr>
              <a:t>vector</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will have a </a:t>
            </a:r>
            <a:r>
              <a:rPr lang="en-US" sz="2000" dirty="0">
                <a:solidFill>
                  <a:srgbClr val="FF0000"/>
                </a:solidFill>
                <a:latin typeface="Times New Roman"/>
                <a:cs typeface="Times New Roman"/>
              </a:rPr>
              <a:t>different </a:t>
            </a:r>
            <a:r>
              <a:rPr lang="en-US" sz="2000" i="1" dirty="0">
                <a:solidFill>
                  <a:srgbClr val="FF0000"/>
                </a:solidFill>
                <a:latin typeface="Times New Roman"/>
                <a:cs typeface="Times New Roman"/>
              </a:rPr>
              <a:t>direction.</a:t>
            </a:r>
            <a:endParaRPr lang="en-US" sz="2000" dirty="0">
              <a:solidFill>
                <a:srgbClr val="000000"/>
              </a:solidFill>
              <a:latin typeface="Times New Roman"/>
              <a:cs typeface="Times New Roman"/>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Solution to Island Problem</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a:t>
            </a:r>
          </a:p>
        </p:txBody>
      </p:sp>
      <p:sp>
        <p:nvSpPr>
          <p:cNvPr id="6" name="TextBox 5"/>
          <p:cNvSpPr txBox="1"/>
          <p:nvPr/>
        </p:nvSpPr>
        <p:spPr>
          <a:xfrm>
            <a:off x="274956" y="4864861"/>
            <a:ext cx="6737243" cy="1323439"/>
          </a:xfrm>
          <a:prstGeom prst="rect">
            <a:avLst/>
          </a:prstGeom>
          <a:noFill/>
        </p:spPr>
        <p:txBody>
          <a:bodyPr wrap="square" rtlCol="0">
            <a:spAutoFit/>
          </a:bodyPr>
          <a:lstStyle/>
          <a:p>
            <a:r>
              <a:rPr lang="en-US" sz="2000" dirty="0">
                <a:solidFill>
                  <a:srgbClr val="FF0000"/>
                </a:solidFill>
                <a:latin typeface="Apple Chancery"/>
                <a:cs typeface="Apple Chancery"/>
              </a:rPr>
              <a:t>What</a:t>
            </a:r>
            <a:r>
              <a:rPr lang="en-US" sz="2000" dirty="0">
                <a:solidFill>
                  <a:srgbClr val="000000"/>
                </a:solidFill>
                <a:latin typeface="Apple Chancery"/>
                <a:cs typeface="Apple Chancery"/>
              </a:rPr>
              <a:t> </a:t>
            </a:r>
            <a:r>
              <a:rPr lang="en-US" sz="2000" dirty="0">
                <a:solidFill>
                  <a:srgbClr val="FF0000"/>
                </a:solidFill>
                <a:latin typeface="Apple Chancery"/>
                <a:cs typeface="Apple Chancery"/>
              </a:rPr>
              <a:t>IS</a:t>
            </a:r>
            <a:r>
              <a:rPr lang="en-US" sz="2000" dirty="0">
                <a:solidFill>
                  <a:srgbClr val="000000"/>
                </a:solidFill>
                <a:latin typeface="Apple Chancery"/>
                <a:cs typeface="Apple Chancery"/>
              </a:rPr>
              <a:t> </a:t>
            </a:r>
            <a:r>
              <a:rPr lang="en-US" sz="2000" dirty="0">
                <a:solidFill>
                  <a:srgbClr val="FF0000"/>
                </a:solidFill>
                <a:latin typeface="Apple Chancery"/>
                <a:cs typeface="Apple Chancery"/>
              </a:rPr>
              <a:t>common</a:t>
            </a:r>
            <a:r>
              <a:rPr lang="en-US" sz="2000" dirty="0">
                <a:solidFill>
                  <a:srgbClr val="0000FF"/>
                </a:solidFill>
                <a:latin typeface="Apple Chancery"/>
                <a:cs typeface="Apple Chancery"/>
              </a:rPr>
              <a:t> </a:t>
            </a:r>
            <a:r>
              <a:rPr lang="en-US" sz="2000" dirty="0">
                <a:solidFill>
                  <a:srgbClr val="0000FF"/>
                </a:solidFill>
                <a:latin typeface="Times New Roman"/>
                <a:cs typeface="Times New Roman"/>
              </a:rPr>
              <a:t>to all of the bits is their </a:t>
            </a:r>
            <a:r>
              <a:rPr lang="en-US" sz="2000" i="1" dirty="0">
                <a:solidFill>
                  <a:srgbClr val="FF0000"/>
                </a:solidFill>
                <a:latin typeface="Times New Roman"/>
                <a:cs typeface="Times New Roman"/>
              </a:rPr>
              <a:t>angular velocity</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Each bit will sweep out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same number </a:t>
            </a:r>
            <a:r>
              <a:rPr lang="en-US" sz="2000" i="1" dirty="0">
                <a:latin typeface="Times New Roman"/>
                <a:cs typeface="Times New Roman"/>
              </a:rPr>
              <a:t>of</a:t>
            </a:r>
            <a:r>
              <a:rPr lang="en-US" sz="2000" i="1" dirty="0">
                <a:solidFill>
                  <a:srgbClr val="FF0000"/>
                </a:solidFill>
                <a:latin typeface="Times New Roman"/>
                <a:cs typeface="Times New Roman"/>
              </a:rPr>
              <a:t> radians per second</a:t>
            </a:r>
            <a:r>
              <a:rPr lang="en-US" sz="2000" dirty="0">
                <a:solidFill>
                  <a:srgbClr val="000000"/>
                </a:solidFill>
                <a:latin typeface="Times New Roman"/>
                <a:cs typeface="Times New Roman"/>
              </a:rPr>
              <a:t> as the disk rotates.  That’s why using rotational parameters for rotating systems is so useful.  It is suffused with economy.  </a:t>
            </a:r>
            <a:endParaRPr lang="en-US" sz="2400" dirty="0">
              <a:latin typeface="Apple Chancery"/>
              <a:cs typeface="Apple Chancery"/>
            </a:endParaRPr>
          </a:p>
        </p:txBody>
      </p:sp>
      <p:sp>
        <p:nvSpPr>
          <p:cNvPr id="2" name="Oval 1"/>
          <p:cNvSpPr/>
          <p:nvPr/>
        </p:nvSpPr>
        <p:spPr>
          <a:xfrm>
            <a:off x="6959600" y="1102573"/>
            <a:ext cx="1816100" cy="1816100"/>
          </a:xfrm>
          <a:prstGeom prst="ellipse">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7342399" y="1485372"/>
            <a:ext cx="1050501" cy="1050501"/>
          </a:xfrm>
          <a:prstGeom prst="ellipse">
            <a:avLst/>
          </a:prstGeom>
          <a:noFill/>
          <a:ln>
            <a:solidFill>
              <a:srgbClr val="00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rot="16200000" flipV="1">
            <a:off x="7861300" y="1259099"/>
            <a:ext cx="330200" cy="39094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7153275" y="1639148"/>
            <a:ext cx="330200" cy="39094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8261350" y="1979824"/>
            <a:ext cx="330200" cy="39094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V="1">
            <a:off x="7513850" y="2340399"/>
            <a:ext cx="330200" cy="39094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7012199" y="3390899"/>
            <a:ext cx="1816100" cy="1816100"/>
          </a:xfrm>
          <a:prstGeom prst="ellipse">
            <a:avLst/>
          </a:prstGeom>
          <a:solidFill>
            <a:srgbClr val="FFFF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flipH="1" flipV="1">
            <a:off x="7947975" y="4029075"/>
            <a:ext cx="115150" cy="11176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05832" y="1034898"/>
            <a:ext cx="1490343" cy="584776"/>
          </a:xfrm>
          <a:prstGeom prst="rect">
            <a:avLst/>
          </a:prstGeom>
          <a:noFill/>
        </p:spPr>
        <p:txBody>
          <a:bodyPr wrap="square" rtlCol="0">
            <a:spAutoFit/>
          </a:bodyPr>
          <a:lstStyle/>
          <a:p>
            <a:r>
              <a:rPr lang="en-US" sz="1600" dirty="0">
                <a:solidFill>
                  <a:srgbClr val="0000FF"/>
                </a:solidFill>
                <a:latin typeface="Times New Roman"/>
                <a:cs typeface="Times New Roman"/>
              </a:rPr>
              <a:t>same velocity magnitude</a:t>
            </a:r>
            <a:endParaRPr lang="en-US" sz="1600" dirty="0">
              <a:solidFill>
                <a:srgbClr val="000000"/>
              </a:solidFill>
              <a:latin typeface="Times New Roman"/>
              <a:cs typeface="Times New Roman"/>
            </a:endParaRPr>
          </a:p>
        </p:txBody>
      </p:sp>
      <p:sp>
        <p:nvSpPr>
          <p:cNvPr id="32" name="TextBox 31"/>
          <p:cNvSpPr txBox="1"/>
          <p:nvPr/>
        </p:nvSpPr>
        <p:spPr>
          <a:xfrm>
            <a:off x="6214428" y="3188922"/>
            <a:ext cx="1490343" cy="584776"/>
          </a:xfrm>
          <a:prstGeom prst="rect">
            <a:avLst/>
          </a:prstGeom>
          <a:noFill/>
        </p:spPr>
        <p:txBody>
          <a:bodyPr wrap="square" rtlCol="0">
            <a:spAutoFit/>
          </a:bodyPr>
          <a:lstStyle/>
          <a:p>
            <a:r>
              <a:rPr lang="en-US" sz="1600" dirty="0">
                <a:solidFill>
                  <a:srgbClr val="0000FF"/>
                </a:solidFill>
                <a:latin typeface="Times New Roman"/>
                <a:cs typeface="Times New Roman"/>
              </a:rPr>
              <a:t>same velocity direction</a:t>
            </a:r>
            <a:endParaRPr lang="en-US" sz="1600" dirty="0">
              <a:solidFill>
                <a:srgbClr val="000000"/>
              </a:solidFill>
              <a:latin typeface="Times New Roman"/>
              <a:cs typeface="Times New Roman"/>
            </a:endParaRPr>
          </a:p>
        </p:txBody>
      </p:sp>
      <p:cxnSp>
        <p:nvCxnSpPr>
          <p:cNvPr id="33" name="Straight Connector 32"/>
          <p:cNvCxnSpPr>
            <a:endCxn id="22" idx="7"/>
          </p:cNvCxnSpPr>
          <p:nvPr/>
        </p:nvCxnSpPr>
        <p:spPr>
          <a:xfrm flipV="1">
            <a:off x="7920249" y="3656861"/>
            <a:ext cx="642088" cy="642088"/>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7985125" y="3813175"/>
            <a:ext cx="212725" cy="1956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8029575" y="3597275"/>
            <a:ext cx="309350" cy="2732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8063125" y="3352800"/>
            <a:ext cx="413700" cy="38259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rot="912543" flipH="1" flipV="1">
            <a:off x="7634327" y="1757381"/>
            <a:ext cx="480194" cy="545431"/>
            <a:chOff x="6968697" y="2505075"/>
            <a:chExt cx="480194" cy="545431"/>
          </a:xfrm>
        </p:grpSpPr>
        <p:sp>
          <p:nvSpPr>
            <p:cNvPr id="49" name="Arc 48"/>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0" name="Straight Connector 49"/>
            <p:cNvCxnSpPr>
              <a:stCxn id="49"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2" name="Object 5"/>
          <p:cNvGraphicFramePr>
            <a:graphicFrameLocks noChangeAspect="1"/>
          </p:cNvGraphicFramePr>
          <p:nvPr/>
        </p:nvGraphicFramePr>
        <p:xfrm>
          <a:off x="7447959" y="2049011"/>
          <a:ext cx="256812" cy="236538"/>
        </p:xfrm>
        <a:graphic>
          <a:graphicData uri="http://schemas.openxmlformats.org/presentationml/2006/ole">
            <mc:AlternateContent xmlns:mc="http://schemas.openxmlformats.org/markup-compatibility/2006">
              <mc:Choice xmlns:v="urn:schemas-microsoft-com:vml" Requires="v">
                <p:oleObj spid="_x0000_s7203" name="Equation" r:id="rId3" imgW="152400" imgH="139700" progId="Equation.DSMT4">
                  <p:embed/>
                </p:oleObj>
              </mc:Choice>
              <mc:Fallback>
                <p:oleObj name="Equation" r:id="rId3" imgW="152400" imgH="139700" progId="Equation.DSMT4">
                  <p:embed/>
                  <p:pic>
                    <p:nvPicPr>
                      <p:cNvPr id="52" name="Object 5"/>
                      <p:cNvPicPr>
                        <a:picLocks noChangeAspect="1" noChangeArrowheads="1"/>
                      </p:cNvPicPr>
                      <p:nvPr/>
                    </p:nvPicPr>
                    <p:blipFill>
                      <a:blip r:embed="rId4"/>
                      <a:srcRect/>
                      <a:stretch>
                        <a:fillRect/>
                      </a:stretch>
                    </p:blipFill>
                    <p:spPr bwMode="auto">
                      <a:xfrm>
                        <a:off x="7447959" y="2049011"/>
                        <a:ext cx="256812" cy="236538"/>
                      </a:xfrm>
                      <a:prstGeom prst="rect">
                        <a:avLst/>
                      </a:prstGeom>
                      <a:noFill/>
                      <a:ln>
                        <a:noFill/>
                      </a:ln>
                      <a:effectLst/>
                    </p:spPr>
                  </p:pic>
                </p:oleObj>
              </mc:Fallback>
            </mc:AlternateContent>
          </a:graphicData>
        </a:graphic>
      </p:graphicFrame>
      <p:grpSp>
        <p:nvGrpSpPr>
          <p:cNvPr id="53" name="Group 52"/>
          <p:cNvGrpSpPr/>
          <p:nvPr/>
        </p:nvGrpSpPr>
        <p:grpSpPr>
          <a:xfrm rot="912543" flipH="1" flipV="1">
            <a:off x="7654521" y="4071609"/>
            <a:ext cx="480194" cy="545431"/>
            <a:chOff x="6968697" y="2505075"/>
            <a:chExt cx="480194" cy="545431"/>
          </a:xfrm>
        </p:grpSpPr>
        <p:sp>
          <p:nvSpPr>
            <p:cNvPr id="54" name="Arc 53"/>
            <p:cNvSpPr/>
            <p:nvPr/>
          </p:nvSpPr>
          <p:spPr>
            <a:xfrm>
              <a:off x="6968697" y="2570312"/>
              <a:ext cx="480194" cy="480194"/>
            </a:xfrm>
            <a:prstGeom prst="arc">
              <a:avLst>
                <a:gd name="adj1" fmla="val 13601336"/>
                <a:gd name="adj2" fmla="val 1311857"/>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Straight Connector 54"/>
            <p:cNvCxnSpPr>
              <a:stCxn id="54" idx="0"/>
            </p:cNvCxnSpPr>
            <p:nvPr/>
          </p:nvCxnSpPr>
          <p:spPr>
            <a:xfrm flipV="1">
              <a:off x="7044097" y="2505075"/>
              <a:ext cx="112353" cy="13063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044097" y="2635627"/>
              <a:ext cx="164697" cy="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7" name="Object 5"/>
          <p:cNvGraphicFramePr>
            <a:graphicFrameLocks noChangeAspect="1"/>
          </p:cNvGraphicFramePr>
          <p:nvPr/>
        </p:nvGraphicFramePr>
        <p:xfrm>
          <a:off x="7468153" y="4363239"/>
          <a:ext cx="256812" cy="236538"/>
        </p:xfrm>
        <a:graphic>
          <a:graphicData uri="http://schemas.openxmlformats.org/presentationml/2006/ole">
            <mc:AlternateContent xmlns:mc="http://schemas.openxmlformats.org/markup-compatibility/2006">
              <mc:Choice xmlns:v="urn:schemas-microsoft-com:vml" Requires="v">
                <p:oleObj spid="_x0000_s7204" name="Equation" r:id="rId5" imgW="152400" imgH="139700" progId="Equation.DSMT4">
                  <p:embed/>
                </p:oleObj>
              </mc:Choice>
              <mc:Fallback>
                <p:oleObj name="Equation" r:id="rId5" imgW="152400" imgH="139700" progId="Equation.DSMT4">
                  <p:embed/>
                  <p:pic>
                    <p:nvPicPr>
                      <p:cNvPr id="57" name="Object 5"/>
                      <p:cNvPicPr>
                        <a:picLocks noChangeAspect="1" noChangeArrowheads="1"/>
                      </p:cNvPicPr>
                      <p:nvPr/>
                    </p:nvPicPr>
                    <p:blipFill>
                      <a:blip r:embed="rId4"/>
                      <a:srcRect/>
                      <a:stretch>
                        <a:fillRect/>
                      </a:stretch>
                    </p:blipFill>
                    <p:spPr bwMode="auto">
                      <a:xfrm>
                        <a:off x="7468153" y="4363239"/>
                        <a:ext cx="256812" cy="2365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1200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par>
                                <p:cTn id="20" presetID="9"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dissolve">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par>
                                <p:cTn id="36" presetID="9"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ssolve">
                                      <p:cBhvr>
                                        <p:cTn id="38" dur="500"/>
                                        <p:tgtEl>
                                          <p:spTgt spid="2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ssolve">
                                      <p:cBhvr>
                                        <p:cTn id="41" dur="500"/>
                                        <p:tgtEl>
                                          <p:spTgt spid="32"/>
                                        </p:tgtEl>
                                      </p:cBhvr>
                                    </p:animEffect>
                                  </p:childTnLst>
                                </p:cTn>
                              </p:par>
                              <p:par>
                                <p:cTn id="42" presetID="9"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par>
                                <p:cTn id="45" presetID="9"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dissolve">
                                      <p:cBhvr>
                                        <p:cTn id="47" dur="500"/>
                                        <p:tgtEl>
                                          <p:spTgt spid="35"/>
                                        </p:tgtEl>
                                      </p:cBhvr>
                                    </p:animEffect>
                                  </p:childTnLst>
                                </p:cTn>
                              </p:par>
                              <p:par>
                                <p:cTn id="48" presetID="9"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dissolve">
                                      <p:cBhvr>
                                        <p:cTn id="50" dur="500"/>
                                        <p:tgtEl>
                                          <p:spTgt spid="36"/>
                                        </p:tgtEl>
                                      </p:cBhvr>
                                    </p:animEffect>
                                  </p:childTnLst>
                                </p:cTn>
                              </p:par>
                              <p:par>
                                <p:cTn id="51" presetID="9"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dissolv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dissolve">
                                      <p:cBhvr>
                                        <p:cTn id="63" dur="500"/>
                                        <p:tgtEl>
                                          <p:spTgt spid="48"/>
                                        </p:tgtEl>
                                      </p:cBhvr>
                                    </p:animEffect>
                                  </p:childTnLst>
                                </p:cTn>
                              </p:par>
                              <p:par>
                                <p:cTn id="64" presetID="9"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dissolve">
                                      <p:cBhvr>
                                        <p:cTn id="66" dur="500"/>
                                        <p:tgtEl>
                                          <p:spTgt spid="52"/>
                                        </p:tgtEl>
                                      </p:cBhvr>
                                    </p:animEffect>
                                  </p:childTnLst>
                                </p:cTn>
                              </p:par>
                              <p:par>
                                <p:cTn id="67" presetID="9"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dissolve">
                                      <p:cBhvr>
                                        <p:cTn id="69" dur="500"/>
                                        <p:tgtEl>
                                          <p:spTgt spid="53"/>
                                        </p:tgtEl>
                                      </p:cBhvr>
                                    </p:animEffect>
                                  </p:childTnLst>
                                </p:cTn>
                              </p:par>
                              <p:par>
                                <p:cTn id="70" presetID="9" presetClass="entr" presetSubtype="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dissolve">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 grpId="0"/>
      <p:bldP spid="2" grpId="0" animBg="1"/>
      <p:bldP spid="12" grpId="0" animBg="1"/>
      <p:bldP spid="22"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p:cNvSpPr>
          <p:nvPr/>
        </p:nvSpPr>
        <p:spPr bwMode="auto">
          <a:xfrm>
            <a:off x="381000" y="520390"/>
            <a:ext cx="8382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Apple Chancery"/>
                <a:cs typeface="Apple Chancery"/>
                <a:sym typeface="Gill Sans" charset="0"/>
              </a:rPr>
              <a:t>The point: </a:t>
            </a:r>
            <a:r>
              <a:rPr lang="en-US" sz="2000" dirty="0">
                <a:solidFill>
                  <a:srgbClr val="000000"/>
                </a:solidFill>
                <a:latin typeface="Times New Roman"/>
                <a:cs typeface="Times New Roman"/>
                <a:sym typeface="Gill Sans" charset="0"/>
              </a:rPr>
              <a:t>The amount of </a:t>
            </a:r>
            <a:r>
              <a:rPr lang="en-US" sz="2000" dirty="0">
                <a:solidFill>
                  <a:srgbClr val="0000FF"/>
                </a:solidFill>
                <a:latin typeface="Times New Roman"/>
                <a:cs typeface="Times New Roman"/>
                <a:sym typeface="Gill Sans" charset="0"/>
              </a:rPr>
              <a:t>time it takes </a:t>
            </a:r>
            <a:r>
              <a:rPr lang="en-US" sz="2000" dirty="0">
                <a:solidFill>
                  <a:srgbClr val="000000"/>
                </a:solidFill>
                <a:latin typeface="Times New Roman"/>
                <a:cs typeface="Times New Roman"/>
                <a:sym typeface="Gill Sans" charset="0"/>
              </a:rPr>
              <a:t>the for the platform to </a:t>
            </a:r>
            <a:r>
              <a:rPr lang="en-US" sz="2000" dirty="0">
                <a:solidFill>
                  <a:srgbClr val="0000FF"/>
                </a:solidFill>
                <a:latin typeface="Times New Roman"/>
                <a:cs typeface="Times New Roman"/>
                <a:sym typeface="Gill Sans" charset="0"/>
              </a:rPr>
              <a:t>rotate around you </a:t>
            </a:r>
            <a:r>
              <a:rPr lang="en-US" sz="2000" dirty="0">
                <a:solidFill>
                  <a:srgbClr val="FF0000"/>
                </a:solidFill>
                <a:latin typeface="Times New Roman"/>
                <a:cs typeface="Times New Roman"/>
                <a:sym typeface="Gill Sans" charset="0"/>
              </a:rPr>
              <a:t>is the same </a:t>
            </a:r>
            <a:r>
              <a:rPr lang="en-US" sz="2000" dirty="0">
                <a:solidFill>
                  <a:srgbClr val="3366FF"/>
                </a:solidFill>
                <a:latin typeface="Times New Roman"/>
                <a:cs typeface="Times New Roman"/>
                <a:sym typeface="Gill Sans" charset="0"/>
              </a:rPr>
              <a:t>in both </a:t>
            </a:r>
            <a:r>
              <a:rPr lang="en-US" sz="2000" dirty="0">
                <a:solidFill>
                  <a:srgbClr val="000000"/>
                </a:solidFill>
                <a:latin typeface="Times New Roman"/>
                <a:cs typeface="Times New Roman"/>
                <a:sym typeface="Gill Sans" charset="0"/>
              </a:rPr>
              <a:t>the </a:t>
            </a:r>
            <a:r>
              <a:rPr lang="ja-JP" altLang="en-US" sz="2000" dirty="0">
                <a:solidFill>
                  <a:srgbClr val="000000"/>
                </a:solidFill>
                <a:latin typeface="Times New Roman"/>
                <a:cs typeface="Times New Roman"/>
                <a:sym typeface="Gill Sans" charset="0"/>
              </a:rPr>
              <a:t>“</a:t>
            </a:r>
            <a:r>
              <a:rPr lang="en-US" sz="2000" dirty="0">
                <a:solidFill>
                  <a:srgbClr val="FF0000"/>
                </a:solidFill>
                <a:latin typeface="Times New Roman"/>
                <a:cs typeface="Times New Roman"/>
                <a:sym typeface="Gill Sans" charset="0"/>
              </a:rPr>
              <a:t>center seat</a:t>
            </a:r>
            <a:r>
              <a:rPr lang="ja-JP" altLang="en-US" sz="2000" dirty="0">
                <a:solidFill>
                  <a:srgbClr val="000000"/>
                </a:solidFill>
                <a:latin typeface="Times New Roman"/>
                <a:cs typeface="Times New Roman"/>
                <a:sym typeface="Gill Sans" charset="0"/>
              </a:rPr>
              <a:t>”</a:t>
            </a:r>
            <a:r>
              <a:rPr lang="en-US" sz="2000" dirty="0">
                <a:solidFill>
                  <a:srgbClr val="000000"/>
                </a:solidFill>
                <a:latin typeface="Times New Roman"/>
                <a:cs typeface="Times New Roman"/>
                <a:sym typeface="Gill Sans" charset="0"/>
              </a:rPr>
              <a:t> situation and the </a:t>
            </a:r>
            <a:r>
              <a:rPr lang="ja-JP" altLang="en-US" sz="2000" dirty="0">
                <a:solidFill>
                  <a:srgbClr val="000000"/>
                </a:solidFill>
                <a:latin typeface="Times New Roman"/>
                <a:cs typeface="Times New Roman"/>
                <a:sym typeface="Gill Sans" charset="0"/>
              </a:rPr>
              <a:t>“</a:t>
            </a:r>
            <a:r>
              <a:rPr lang="en-US" sz="2000" dirty="0">
                <a:solidFill>
                  <a:srgbClr val="FF0000"/>
                </a:solidFill>
                <a:latin typeface="Times New Roman"/>
                <a:cs typeface="Times New Roman"/>
                <a:sym typeface="Gill Sans" charset="0"/>
              </a:rPr>
              <a:t>edge seat</a:t>
            </a:r>
            <a:r>
              <a:rPr lang="ja-JP" altLang="en-US" sz="2000" dirty="0">
                <a:solidFill>
                  <a:srgbClr val="000000"/>
                </a:solidFill>
                <a:latin typeface="Times New Roman"/>
                <a:cs typeface="Times New Roman"/>
                <a:sym typeface="Gill Sans" charset="0"/>
              </a:rPr>
              <a:t>”</a:t>
            </a:r>
            <a:r>
              <a:rPr lang="en-US" sz="2000" dirty="0">
                <a:solidFill>
                  <a:srgbClr val="000000"/>
                </a:solidFill>
                <a:latin typeface="Times New Roman"/>
                <a:cs typeface="Times New Roman"/>
                <a:sym typeface="Gill Sans" charset="0"/>
              </a:rPr>
              <a:t> </a:t>
            </a:r>
            <a:r>
              <a:rPr lang="en-US" sz="2000" dirty="0">
                <a:solidFill>
                  <a:srgbClr val="0000FF"/>
                </a:solidFill>
                <a:latin typeface="Times New Roman"/>
                <a:cs typeface="Times New Roman"/>
                <a:sym typeface="Gill Sans" charset="0"/>
              </a:rPr>
              <a:t>situation</a:t>
            </a:r>
            <a:r>
              <a:rPr lang="en-US" sz="2000" dirty="0">
                <a:solidFill>
                  <a:srgbClr val="000000"/>
                </a:solidFill>
                <a:latin typeface="Times New Roman"/>
                <a:cs typeface="Times New Roman"/>
                <a:sym typeface="Gill Sans" charset="0"/>
              </a:rPr>
              <a:t>.  Additionally, the </a:t>
            </a:r>
            <a:r>
              <a:rPr lang="en-US" sz="2000" dirty="0">
                <a:solidFill>
                  <a:srgbClr val="0000FF"/>
                </a:solidFill>
                <a:latin typeface="Times New Roman"/>
                <a:cs typeface="Times New Roman"/>
                <a:sym typeface="Gill Sans" charset="0"/>
              </a:rPr>
              <a:t>angular displacement in both cases </a:t>
            </a:r>
            <a:r>
              <a:rPr lang="en-US" sz="2000" dirty="0">
                <a:solidFill>
                  <a:srgbClr val="000000"/>
                </a:solidFill>
                <a:latin typeface="Times New Roman"/>
                <a:cs typeface="Times New Roman"/>
                <a:sym typeface="Gill Sans" charset="0"/>
              </a:rPr>
              <a:t>during one revolution’s worth of time is </a:t>
            </a:r>
            <a:r>
              <a:rPr lang="en-US" sz="2000" dirty="0">
                <a:solidFill>
                  <a:srgbClr val="FF0000"/>
                </a:solidFill>
                <a:latin typeface="Times New Roman"/>
                <a:cs typeface="Times New Roman"/>
                <a:sym typeface="Gill Sans" charset="0"/>
              </a:rPr>
              <a:t>2π radians</a:t>
            </a:r>
            <a:r>
              <a:rPr lang="en-US" sz="2000" dirty="0">
                <a:solidFill>
                  <a:srgbClr val="000000"/>
                </a:solidFill>
                <a:latin typeface="Times New Roman"/>
                <a:cs typeface="Times New Roman"/>
                <a:sym typeface="Gill Sans" charset="0"/>
              </a:rPr>
              <a:t>.  </a:t>
            </a:r>
            <a:r>
              <a:rPr lang="en-US" sz="2000" dirty="0">
                <a:solidFill>
                  <a:srgbClr val="0000FF"/>
                </a:solidFill>
                <a:latin typeface="Times New Roman"/>
                <a:cs typeface="Times New Roman"/>
                <a:sym typeface="Gill Sans" charset="0"/>
              </a:rPr>
              <a:t> </a:t>
            </a:r>
          </a:p>
        </p:txBody>
      </p:sp>
      <p:sp>
        <p:nvSpPr>
          <p:cNvPr id="16387" name="Rectangle 19"/>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 name="Text Box 19"/>
          <p:cNvSpPr txBox="1">
            <a:spLocks/>
          </p:cNvSpPr>
          <p:nvPr/>
        </p:nvSpPr>
        <p:spPr bwMode="auto">
          <a:xfrm>
            <a:off x="85687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21.)</a:t>
            </a:r>
          </a:p>
        </p:txBody>
      </p:sp>
      <p:sp>
        <p:nvSpPr>
          <p:cNvPr id="6" name="Text Box 2"/>
          <p:cNvSpPr txBox="1">
            <a:spLocks/>
          </p:cNvSpPr>
          <p:nvPr/>
        </p:nvSpPr>
        <p:spPr bwMode="auto">
          <a:xfrm>
            <a:off x="381000" y="2114868"/>
            <a:ext cx="8382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err="1">
                <a:solidFill>
                  <a:srgbClr val="FF0000"/>
                </a:solidFill>
                <a:latin typeface="Apple Chancery"/>
                <a:cs typeface="Apple Chancery"/>
                <a:sym typeface="Gill Sans" charset="0"/>
              </a:rPr>
              <a:t>Sooooo</a:t>
            </a:r>
            <a:r>
              <a:rPr lang="en-US" sz="2000" dirty="0">
                <a:solidFill>
                  <a:srgbClr val="FF0000"/>
                </a:solidFill>
                <a:latin typeface="Apple Chancery"/>
                <a:cs typeface="Apple Chancery"/>
                <a:sym typeface="Gill Sans" charset="0"/>
              </a:rPr>
              <a:t> (in other words)</a:t>
            </a:r>
            <a:r>
              <a:rPr lang="en-US" sz="2000" dirty="0">
                <a:solidFill>
                  <a:srgbClr val="000000"/>
                </a:solidFill>
                <a:latin typeface="Times New Roman"/>
                <a:cs typeface="Times New Roman"/>
                <a:sym typeface="Gill Sans" charset="0"/>
              </a:rPr>
              <a:t>, </a:t>
            </a:r>
            <a:r>
              <a:rPr lang="en-US" sz="2000" dirty="0">
                <a:solidFill>
                  <a:srgbClr val="0000FF"/>
                </a:solidFill>
                <a:latin typeface="Times New Roman"/>
                <a:cs typeface="Times New Roman"/>
                <a:sym typeface="Gill Sans" charset="0"/>
              </a:rPr>
              <a:t>if the object appears to be rotating around you</a:t>
            </a:r>
            <a:r>
              <a:rPr lang="en-US" sz="2000" dirty="0">
                <a:solidFill>
                  <a:srgbClr val="000000"/>
                </a:solidFill>
                <a:latin typeface="Times New Roman"/>
                <a:cs typeface="Times New Roman"/>
                <a:sym typeface="Gill Sans" charset="0"/>
              </a:rPr>
              <a:t>, the </a:t>
            </a:r>
            <a:r>
              <a:rPr lang="en-US" sz="2000" i="1" dirty="0">
                <a:solidFill>
                  <a:srgbClr val="FF0000"/>
                </a:solidFill>
                <a:latin typeface="Times New Roman"/>
                <a:cs typeface="Times New Roman"/>
                <a:sym typeface="Gill Sans" charset="0"/>
              </a:rPr>
              <a:t>angular velocity</a:t>
            </a:r>
            <a:r>
              <a:rPr lang="en-US" sz="2000" dirty="0">
                <a:solidFill>
                  <a:srgbClr val="FF0000"/>
                </a:solidFill>
                <a:latin typeface="Times New Roman"/>
                <a:cs typeface="Times New Roman"/>
                <a:sym typeface="Gill Sans" charset="0"/>
              </a:rPr>
              <a:t> you observed </a:t>
            </a:r>
            <a:r>
              <a:rPr lang="en-US" sz="2000" i="1" dirty="0">
                <a:solidFill>
                  <a:srgbClr val="0000FF"/>
                </a:solidFill>
                <a:latin typeface="Times New Roman"/>
                <a:cs typeface="Times New Roman"/>
                <a:sym typeface="Gill Sans" charset="0"/>
              </a:rPr>
              <a:t>will be the same </a:t>
            </a:r>
            <a:r>
              <a:rPr lang="en-US" sz="2000" dirty="0">
                <a:solidFill>
                  <a:srgbClr val="FF0000"/>
                </a:solidFill>
                <a:latin typeface="Times New Roman"/>
                <a:cs typeface="Times New Roman"/>
                <a:sym typeface="Gill Sans" charset="0"/>
              </a:rPr>
              <a:t>no matter where on the platform you are standing</a:t>
            </a:r>
            <a:r>
              <a:rPr lang="en-US" sz="2000" dirty="0">
                <a:solidFill>
                  <a:srgbClr val="0000FF"/>
                </a:solidFill>
                <a:latin typeface="Times New Roman"/>
                <a:cs typeface="Times New Roman"/>
                <a:sym typeface="Gill Sans" charset="0"/>
              </a:rPr>
              <a:t>. </a:t>
            </a:r>
          </a:p>
        </p:txBody>
      </p:sp>
      <p:sp>
        <p:nvSpPr>
          <p:cNvPr id="7" name="Text Box 2"/>
          <p:cNvSpPr txBox="1">
            <a:spLocks/>
          </p:cNvSpPr>
          <p:nvPr/>
        </p:nvSpPr>
        <p:spPr bwMode="auto">
          <a:xfrm>
            <a:off x="381000" y="3360647"/>
            <a:ext cx="8382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a:cs typeface="Apple Chancery"/>
                <a:sym typeface="Gill Sans" charset="0"/>
              </a:rPr>
              <a:t>Translation:</a:t>
            </a:r>
            <a:r>
              <a:rPr lang="en-US" sz="2000" dirty="0">
                <a:solidFill>
                  <a:srgbClr val="000000"/>
                </a:solidFill>
                <a:latin typeface="Times New Roman"/>
                <a:cs typeface="Times New Roman"/>
                <a:sym typeface="Gill Sans" charset="0"/>
              </a:rPr>
              <a:t> </a:t>
            </a:r>
            <a:r>
              <a:rPr lang="en-US" sz="2000" dirty="0">
                <a:latin typeface="Times New Roman"/>
                <a:cs typeface="Times New Roman"/>
                <a:sym typeface="Gill Sans" charset="0"/>
              </a:rPr>
              <a:t>If you know the </a:t>
            </a:r>
            <a:r>
              <a:rPr lang="en-US" sz="2000" i="1" dirty="0">
                <a:solidFill>
                  <a:srgbClr val="FF0000"/>
                </a:solidFill>
                <a:latin typeface="Times New Roman"/>
                <a:cs typeface="Times New Roman"/>
                <a:sym typeface="Gill Sans" charset="0"/>
              </a:rPr>
              <a:t>angular velocity </a:t>
            </a:r>
            <a:r>
              <a:rPr lang="en-US" sz="2000" dirty="0">
                <a:latin typeface="Times New Roman"/>
                <a:cs typeface="Times New Roman"/>
                <a:sym typeface="Gill Sans" charset="0"/>
              </a:rPr>
              <a:t>of an object </a:t>
            </a:r>
            <a:r>
              <a:rPr lang="en-US" sz="2000" dirty="0">
                <a:solidFill>
                  <a:srgbClr val="0000FF"/>
                </a:solidFill>
                <a:latin typeface="Times New Roman"/>
                <a:cs typeface="Times New Roman"/>
                <a:sym typeface="Gill Sans" charset="0"/>
              </a:rPr>
              <a:t>about any point </a:t>
            </a:r>
            <a:r>
              <a:rPr lang="en-US" sz="2000" dirty="0">
                <a:latin typeface="Times New Roman"/>
                <a:cs typeface="Times New Roman"/>
                <a:sym typeface="Gill Sans" charset="0"/>
              </a:rPr>
              <a:t>on the object, you know the </a:t>
            </a:r>
            <a:r>
              <a:rPr lang="en-US" sz="2000" i="1" dirty="0">
                <a:solidFill>
                  <a:srgbClr val="FF0000"/>
                </a:solidFill>
                <a:latin typeface="Times New Roman"/>
                <a:cs typeface="Times New Roman"/>
                <a:sym typeface="Gill Sans" charset="0"/>
              </a:rPr>
              <a:t>angular velocity </a:t>
            </a:r>
            <a:r>
              <a:rPr lang="en-US" sz="2000" dirty="0">
                <a:solidFill>
                  <a:srgbClr val="0000FF"/>
                </a:solidFill>
                <a:latin typeface="Times New Roman"/>
                <a:cs typeface="Times New Roman"/>
                <a:sym typeface="Gill Sans" charset="0"/>
              </a:rPr>
              <a:t>about any other point </a:t>
            </a:r>
            <a:r>
              <a:rPr lang="en-US" sz="2000" dirty="0">
                <a:latin typeface="Times New Roman"/>
                <a:cs typeface="Times New Roman"/>
                <a:sym typeface="Gill Sans" charset="0"/>
              </a:rPr>
              <a:t>on the object.</a:t>
            </a:r>
          </a:p>
        </p:txBody>
      </p:sp>
    </p:spTree>
    <p:extLst>
      <p:ext uri="{BB962C8B-B14F-4D97-AF65-F5344CB8AC3E}">
        <p14:creationId xmlns:p14="http://schemas.microsoft.com/office/powerpoint/2010/main" val="8625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Angular velocity on a disk </a:t>
            </a:r>
            <a:br>
              <a:rPr lang="en-US" dirty="0"/>
            </a:br>
            <a:r>
              <a:rPr lang="en-US" dirty="0"/>
              <a:t>(Ms. Dunham’s version)</a:t>
            </a:r>
          </a:p>
        </p:txBody>
      </p:sp>
      <p:sp>
        <p:nvSpPr>
          <p:cNvPr id="3" name="Content Placeholder 2"/>
          <p:cNvSpPr>
            <a:spLocks noGrp="1"/>
          </p:cNvSpPr>
          <p:nvPr>
            <p:ph idx="1"/>
          </p:nvPr>
        </p:nvSpPr>
        <p:spPr>
          <a:xfrm>
            <a:off x="312234" y="1417638"/>
            <a:ext cx="8374566" cy="4525963"/>
          </a:xfrm>
        </p:spPr>
        <p:txBody>
          <a:bodyPr/>
          <a:lstStyle/>
          <a:p>
            <a:r>
              <a:rPr lang="en-US" sz="2000" dirty="0"/>
              <a:t>Let’s look at what a rotation looks like from different points of view (e.g. axes of rotation) based on what we just saw.</a:t>
            </a:r>
          </a:p>
          <a:p>
            <a:r>
              <a:rPr lang="en-US" sz="2000" dirty="0"/>
              <a:t>Imagine a person sitting on a disk, on a chair that is fixed so that it always faces the same direction. The disk rotates through 1 rotation in 10 seconds. What does the person see?</a:t>
            </a:r>
          </a:p>
        </p:txBody>
      </p:sp>
      <p:sp>
        <p:nvSpPr>
          <p:cNvPr id="4" name="Oval 6"/>
          <p:cNvSpPr>
            <a:spLocks/>
          </p:cNvSpPr>
          <p:nvPr/>
        </p:nvSpPr>
        <p:spPr bwMode="auto">
          <a:xfrm>
            <a:off x="6156960" y="3993445"/>
            <a:ext cx="2209800" cy="2209800"/>
          </a:xfrm>
          <a:prstGeom prst="ellipse">
            <a:avLst/>
          </a:prstGeom>
          <a:solidFill>
            <a:srgbClr val="FF151E"/>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 name="AutoShape 7"/>
          <p:cNvSpPr>
            <a:spLocks/>
          </p:cNvSpPr>
          <p:nvPr/>
        </p:nvSpPr>
        <p:spPr bwMode="auto">
          <a:xfrm>
            <a:off x="7223760" y="5060245"/>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Rectangle 9"/>
          <p:cNvSpPr>
            <a:spLocks/>
          </p:cNvSpPr>
          <p:nvPr/>
        </p:nvSpPr>
        <p:spPr bwMode="auto">
          <a:xfrm>
            <a:off x="5547360" y="3079045"/>
            <a:ext cx="3429000" cy="228600"/>
          </a:xfrm>
          <a:prstGeom prst="rect">
            <a:avLst/>
          </a:prstGeom>
          <a:solidFill>
            <a:srgbClr val="FF0000"/>
          </a:solidFill>
          <a:ln w="25400">
            <a:solidFill>
              <a:srgbClr val="000000"/>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Wall the chair faces</a:t>
            </a:r>
          </a:p>
        </p:txBody>
      </p:sp>
      <p:sp>
        <p:nvSpPr>
          <p:cNvPr id="7" name="Text Box 10"/>
          <p:cNvSpPr txBox="1">
            <a:spLocks/>
          </p:cNvSpPr>
          <p:nvPr/>
        </p:nvSpPr>
        <p:spPr bwMode="auto">
          <a:xfrm>
            <a:off x="5166360" y="3917245"/>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000000"/>
                </a:solidFill>
                <a:latin typeface="Gill Sans" charset="0"/>
                <a:sym typeface="Gill Sans" charset="0"/>
              </a:rPr>
              <a:t>platform as seen</a:t>
            </a:r>
          </a:p>
          <a:p>
            <a:pPr eaLnBrk="1" hangingPunct="1"/>
            <a:r>
              <a:rPr lang="en-US" altLang="en-US" sz="1400">
                <a:solidFill>
                  <a:srgbClr val="000000"/>
                </a:solidFill>
                <a:latin typeface="Gill Sans" charset="0"/>
                <a:sym typeface="Gill Sans" charset="0"/>
              </a:rPr>
              <a:t>  from above</a:t>
            </a:r>
          </a:p>
        </p:txBody>
      </p:sp>
      <p:sp>
        <p:nvSpPr>
          <p:cNvPr id="8" name="Oval 15"/>
          <p:cNvSpPr>
            <a:spLocks/>
          </p:cNvSpPr>
          <p:nvPr/>
        </p:nvSpPr>
        <p:spPr bwMode="auto">
          <a:xfrm>
            <a:off x="6995160" y="4831645"/>
            <a:ext cx="533400" cy="53340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16"/>
          <p:cNvSpPr>
            <a:spLocks noChangeShapeType="1"/>
          </p:cNvSpPr>
          <p:nvPr/>
        </p:nvSpPr>
        <p:spPr bwMode="auto">
          <a:xfrm flipV="1">
            <a:off x="7071360" y="4755445"/>
            <a:ext cx="7620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7"/>
          <p:cNvSpPr>
            <a:spLocks noChangeShapeType="1"/>
          </p:cNvSpPr>
          <p:nvPr/>
        </p:nvSpPr>
        <p:spPr bwMode="auto">
          <a:xfrm>
            <a:off x="7071360" y="4907845"/>
            <a:ext cx="228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Object 2"/>
          <p:cNvGraphicFramePr>
            <a:graphicFrameLocks noChangeAspect="1"/>
          </p:cNvGraphicFramePr>
          <p:nvPr/>
        </p:nvGraphicFramePr>
        <p:xfrm>
          <a:off x="6614160" y="4603045"/>
          <a:ext cx="406400" cy="373063"/>
        </p:xfrm>
        <a:graphic>
          <a:graphicData uri="http://schemas.openxmlformats.org/presentationml/2006/ole">
            <mc:AlternateContent xmlns:mc="http://schemas.openxmlformats.org/markup-compatibility/2006">
              <mc:Choice xmlns:v="urn:schemas-microsoft-com:vml" Requires="v">
                <p:oleObj spid="_x0000_s5140" name="Equation" r:id="rId4" imgW="152400" imgH="139700" progId="Equation.DSMT4">
                  <p:embed/>
                </p:oleObj>
              </mc:Choice>
              <mc:Fallback>
                <p:oleObj name="Equation" r:id="rId4" imgW="152400" imgH="139700" progId="Equation.DSMT4">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4160" y="4603045"/>
                        <a:ext cx="40640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27567" y="3218775"/>
                <a:ext cx="4594860" cy="768544"/>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person sees the platform rotate around them at </a:t>
                </a:r>
                <a14:m>
                  <m:oMath xmlns:m="http://schemas.openxmlformats.org/officeDocument/2006/math">
                    <m:r>
                      <a:rPr lang="en-US" i="1" smtClean="0">
                        <a:solidFill>
                          <a:schemeClr val="accent1"/>
                        </a:solidFill>
                        <a:latin typeface="Cambria Math" charset="0"/>
                        <a:ea typeface="Palatino Linotype" charset="0"/>
                        <a:cs typeface="Palatino Linotype" charset="0"/>
                      </a:rPr>
                      <m:t>𝜔</m:t>
                    </m:r>
                    <m:r>
                      <a:rPr lang="en-US" b="0" i="1" smtClean="0">
                        <a:solidFill>
                          <a:schemeClr val="accent1"/>
                        </a:solidFill>
                        <a:latin typeface="Cambria Math" charset="0"/>
                        <a:ea typeface="Palatino Linotype" charset="0"/>
                        <a:cs typeface="Palatino Linotype" charset="0"/>
                      </a:rPr>
                      <m:t>=</m:t>
                    </m:r>
                    <m:f>
                      <m:fPr>
                        <m:ctrlPr>
                          <a:rPr lang="en-US" b="0" i="1" smtClean="0">
                            <a:solidFill>
                              <a:schemeClr val="accent1"/>
                            </a:solidFill>
                            <a:latin typeface="Cambria Math" panose="02040503050406030204" pitchFamily="18" charset="0"/>
                            <a:ea typeface="Palatino Linotype" charset="0"/>
                            <a:cs typeface="Palatino Linotype" charset="0"/>
                          </a:rPr>
                        </m:ctrlPr>
                      </m:fPr>
                      <m:num>
                        <m:r>
                          <a:rPr lang="en-US" b="0" i="1" smtClean="0">
                            <a:solidFill>
                              <a:schemeClr val="accent1"/>
                            </a:solidFill>
                            <a:latin typeface="Cambria Math" charset="0"/>
                            <a:ea typeface="Palatino Linotype" charset="0"/>
                            <a:cs typeface="Palatino Linotype" charset="0"/>
                          </a:rPr>
                          <m:t>2</m:t>
                        </m:r>
                        <m:r>
                          <a:rPr lang="en-US" b="0" i="1" smtClean="0">
                            <a:solidFill>
                              <a:schemeClr val="accent1"/>
                            </a:solidFill>
                            <a:latin typeface="Cambria Math" charset="0"/>
                            <a:ea typeface="Palatino Linotype" charset="0"/>
                            <a:cs typeface="Palatino Linotype" charset="0"/>
                          </a:rPr>
                          <m:t>𝜋</m:t>
                        </m:r>
                        <m:r>
                          <a:rPr lang="en-US" b="0" i="1" smtClean="0">
                            <a:solidFill>
                              <a:schemeClr val="accent1"/>
                            </a:solidFill>
                            <a:latin typeface="Cambria Math" charset="0"/>
                            <a:ea typeface="Palatino Linotype" charset="0"/>
                            <a:cs typeface="Palatino Linotype" charset="0"/>
                          </a:rPr>
                          <m:t> </m:t>
                        </m:r>
                        <m:r>
                          <a:rPr lang="en-US" b="0" i="1" smtClean="0">
                            <a:solidFill>
                              <a:schemeClr val="accent1"/>
                            </a:solidFill>
                            <a:latin typeface="Cambria Math" charset="0"/>
                            <a:ea typeface="Palatino Linotype" charset="0"/>
                            <a:cs typeface="Palatino Linotype" charset="0"/>
                          </a:rPr>
                          <m:t>𝑟𝑎𝑑</m:t>
                        </m:r>
                      </m:num>
                      <m:den>
                        <m:r>
                          <a:rPr lang="en-US" b="0" i="1" smtClean="0">
                            <a:solidFill>
                              <a:schemeClr val="accent1"/>
                            </a:solidFill>
                            <a:latin typeface="Cambria Math" charset="0"/>
                            <a:ea typeface="Palatino Linotype" charset="0"/>
                            <a:cs typeface="Palatino Linotype" charset="0"/>
                          </a:rPr>
                          <m:t>10 </m:t>
                        </m:r>
                        <m:r>
                          <a:rPr lang="en-US" b="0" i="1" smtClean="0">
                            <a:solidFill>
                              <a:schemeClr val="accent1"/>
                            </a:solidFill>
                            <a:latin typeface="Cambria Math" charset="0"/>
                            <a:ea typeface="Palatino Linotype" charset="0"/>
                            <a:cs typeface="Palatino Linotype" charset="0"/>
                          </a:rPr>
                          <m:t>𝑠𝑒𝑐</m:t>
                        </m:r>
                      </m:den>
                    </m:f>
                  </m:oMath>
                </a14:m>
                <a:r>
                  <a:rPr lang="en-US" dirty="0">
                    <a:solidFill>
                      <a:schemeClr val="accent1"/>
                    </a:solidFill>
                    <a:latin typeface="Palatino Linotype" charset="0"/>
                    <a:ea typeface="Palatino Linotype" charset="0"/>
                    <a:cs typeface="Palatino Linotype"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27567" y="3218775"/>
                <a:ext cx="4594860" cy="768544"/>
              </a:xfrm>
              <a:prstGeom prst="rect">
                <a:avLst/>
              </a:prstGeom>
              <a:blipFill>
                <a:blip r:embed="rId6"/>
                <a:stretch>
                  <a:fillRect l="-1102" t="-1613" r="-1102" b="-8065"/>
                </a:stretch>
              </a:blipFill>
            </p:spPr>
            <p:txBody>
              <a:bodyPr/>
              <a:lstStyle/>
              <a:p>
                <a:r>
                  <a:rPr lang="en-US">
                    <a:noFill/>
                  </a:rPr>
                  <a:t> </a:t>
                </a:r>
              </a:p>
            </p:txBody>
          </p:sp>
        </mc:Fallback>
      </mc:AlternateContent>
    </p:spTree>
    <p:extLst>
      <p:ext uri="{BB962C8B-B14F-4D97-AF65-F5344CB8AC3E}">
        <p14:creationId xmlns:p14="http://schemas.microsoft.com/office/powerpoint/2010/main" val="3875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velocity on a disk</a:t>
            </a:r>
          </a:p>
        </p:txBody>
      </p:sp>
      <p:sp>
        <p:nvSpPr>
          <p:cNvPr id="3" name="Content Placeholder 2"/>
          <p:cNvSpPr>
            <a:spLocks noGrp="1"/>
          </p:cNvSpPr>
          <p:nvPr>
            <p:ph idx="1"/>
          </p:nvPr>
        </p:nvSpPr>
        <p:spPr>
          <a:xfrm>
            <a:off x="167640" y="1166018"/>
            <a:ext cx="8808720" cy="4525963"/>
          </a:xfrm>
        </p:spPr>
        <p:txBody>
          <a:bodyPr>
            <a:normAutofit/>
          </a:bodyPr>
          <a:lstStyle/>
          <a:p>
            <a:r>
              <a:rPr lang="en-US" sz="2000" dirty="0"/>
              <a:t>Now the chair is placed so that it’s on the </a:t>
            </a:r>
            <a:r>
              <a:rPr lang="en-US" sz="2000" u="sng" dirty="0"/>
              <a:t>edge</a:t>
            </a:r>
            <a:r>
              <a:rPr lang="en-US" sz="2000" dirty="0"/>
              <a:t> of the platform, but still faces the same direction at all times. The disk again rotates through one rotation in 10 seconds. Now what does the person experience?</a:t>
            </a:r>
          </a:p>
        </p:txBody>
      </p:sp>
      <p:sp>
        <p:nvSpPr>
          <p:cNvPr id="4" name="Oval 3"/>
          <p:cNvSpPr>
            <a:spLocks/>
          </p:cNvSpPr>
          <p:nvPr/>
        </p:nvSpPr>
        <p:spPr bwMode="auto">
          <a:xfrm>
            <a:off x="6156960" y="3999089"/>
            <a:ext cx="2209800" cy="2209800"/>
          </a:xfrm>
          <a:prstGeom prst="ellipse">
            <a:avLst/>
          </a:prstGeom>
          <a:solidFill>
            <a:srgbClr val="FF151E"/>
          </a:solid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5" name="AutoShape 4"/>
          <p:cNvSpPr>
            <a:spLocks/>
          </p:cNvSpPr>
          <p:nvPr/>
        </p:nvSpPr>
        <p:spPr bwMode="auto">
          <a:xfrm>
            <a:off x="7147560" y="3999089"/>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blipFill dpi="0" rotWithShape="0">
            <a:blip r:embed="rId3"/>
            <a:srcRect/>
            <a:tile tx="0" ty="0" sx="100000" sy="100000" flip="none" algn="tl"/>
          </a:blipFill>
          <a:ln w="2540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6" name="Rectangle 6"/>
          <p:cNvSpPr>
            <a:spLocks/>
          </p:cNvSpPr>
          <p:nvPr/>
        </p:nvSpPr>
        <p:spPr bwMode="auto">
          <a:xfrm>
            <a:off x="5547360" y="2322689"/>
            <a:ext cx="3429000" cy="228600"/>
          </a:xfrm>
          <a:prstGeom prst="rect">
            <a:avLst/>
          </a:prstGeom>
          <a:solidFill>
            <a:schemeClr val="accent2"/>
          </a:solidFill>
          <a:ln w="25400">
            <a:solidFill>
              <a:srgbClr val="000000"/>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t>   Wall the chair faces</a:t>
            </a:r>
          </a:p>
        </p:txBody>
      </p:sp>
      <p:sp>
        <p:nvSpPr>
          <p:cNvPr id="7" name="Text Box 7"/>
          <p:cNvSpPr txBox="1">
            <a:spLocks/>
          </p:cNvSpPr>
          <p:nvPr/>
        </p:nvSpPr>
        <p:spPr bwMode="auto">
          <a:xfrm>
            <a:off x="5166360" y="3922889"/>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a:solidFill>
                  <a:srgbClr val="000000"/>
                </a:solidFill>
                <a:latin typeface="Gill Sans" charset="0"/>
                <a:sym typeface="Gill Sans" charset="0"/>
              </a:rPr>
              <a:t>platform as seen</a:t>
            </a:r>
          </a:p>
          <a:p>
            <a:pPr eaLnBrk="1" hangingPunct="1"/>
            <a:r>
              <a:rPr lang="en-US" altLang="en-US" sz="1400">
                <a:solidFill>
                  <a:srgbClr val="000000"/>
                </a:solidFill>
                <a:latin typeface="Gill Sans" charset="0"/>
                <a:sym typeface="Gill Sans" charset="0"/>
              </a:rPr>
              <a:t>  from above</a:t>
            </a:r>
          </a:p>
        </p:txBody>
      </p:sp>
      <p:sp>
        <p:nvSpPr>
          <p:cNvPr id="8" name="Oval 12"/>
          <p:cNvSpPr>
            <a:spLocks/>
          </p:cNvSpPr>
          <p:nvPr/>
        </p:nvSpPr>
        <p:spPr bwMode="auto">
          <a:xfrm>
            <a:off x="6918960" y="3770489"/>
            <a:ext cx="533400" cy="533400"/>
          </a:xfrm>
          <a:prstGeom prst="ellipse">
            <a:avLst/>
          </a:prstGeom>
          <a:noFill/>
          <a:ln w="2540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 name="Line 13"/>
          <p:cNvSpPr>
            <a:spLocks noChangeShapeType="1"/>
          </p:cNvSpPr>
          <p:nvPr/>
        </p:nvSpPr>
        <p:spPr bwMode="auto">
          <a:xfrm flipV="1">
            <a:off x="6995160" y="3694289"/>
            <a:ext cx="7620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p:cNvSpPr>
            <a:spLocks noChangeShapeType="1"/>
          </p:cNvSpPr>
          <p:nvPr/>
        </p:nvSpPr>
        <p:spPr bwMode="auto">
          <a:xfrm>
            <a:off x="6995160" y="3846689"/>
            <a:ext cx="2286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1" name="Object 2"/>
          <p:cNvGraphicFramePr>
            <a:graphicFrameLocks noChangeAspect="1"/>
          </p:cNvGraphicFramePr>
          <p:nvPr/>
        </p:nvGraphicFramePr>
        <p:xfrm>
          <a:off x="6537960" y="3541889"/>
          <a:ext cx="406400" cy="373063"/>
        </p:xfrm>
        <a:graphic>
          <a:graphicData uri="http://schemas.openxmlformats.org/presentationml/2006/ole">
            <mc:AlternateContent xmlns:mc="http://schemas.openxmlformats.org/markup-compatibility/2006">
              <mc:Choice xmlns:v="urn:schemas-microsoft-com:vml" Requires="v">
                <p:oleObj spid="_x0000_s6164" name="Equation" r:id="rId4" imgW="152400" imgH="139700" progId="Equation.DSMT4">
                  <p:embed/>
                </p:oleObj>
              </mc:Choice>
              <mc:Fallback>
                <p:oleObj name="Equation" r:id="rId4" imgW="152400" imgH="139700" progId="Equation.DSMT4">
                  <p:embed/>
                  <p:pic>
                    <p:nvPicPr>
                      <p:cNvPr id="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960" y="3541889"/>
                        <a:ext cx="406400"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 name="Oval 11"/>
          <p:cNvSpPr>
            <a:spLocks/>
          </p:cNvSpPr>
          <p:nvPr/>
        </p:nvSpPr>
        <p:spPr bwMode="auto">
          <a:xfrm>
            <a:off x="7195820" y="2840833"/>
            <a:ext cx="2209800" cy="2209800"/>
          </a:xfrm>
          <a:prstGeom prst="ellipse">
            <a:avLst/>
          </a:prstGeom>
          <a:solidFill>
            <a:srgbClr val="FF151E">
              <a:alpha val="40000"/>
            </a:srgbClr>
          </a:solidFill>
          <a:ln w="25400">
            <a:solidFill>
              <a:srgbClr val="000000"/>
            </a:solidFill>
            <a:prstDash val="sysDot"/>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3" name="Oval 12"/>
          <p:cNvSpPr>
            <a:spLocks/>
          </p:cNvSpPr>
          <p:nvPr/>
        </p:nvSpPr>
        <p:spPr bwMode="auto">
          <a:xfrm>
            <a:off x="6090920" y="1816366"/>
            <a:ext cx="2209800" cy="2209800"/>
          </a:xfrm>
          <a:prstGeom prst="ellipse">
            <a:avLst/>
          </a:prstGeom>
          <a:solidFill>
            <a:srgbClr val="FF151E">
              <a:alpha val="40000"/>
            </a:srgbClr>
          </a:solidFill>
          <a:ln w="25400">
            <a:solidFill>
              <a:srgbClr val="000000"/>
            </a:solidFill>
            <a:prstDash val="sysDot"/>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4" name="Oval 13"/>
          <p:cNvSpPr>
            <a:spLocks/>
          </p:cNvSpPr>
          <p:nvPr/>
        </p:nvSpPr>
        <p:spPr bwMode="auto">
          <a:xfrm>
            <a:off x="4937760" y="2863410"/>
            <a:ext cx="2209800" cy="2209800"/>
          </a:xfrm>
          <a:prstGeom prst="ellipse">
            <a:avLst/>
          </a:prstGeom>
          <a:solidFill>
            <a:srgbClr val="FF151E">
              <a:alpha val="40000"/>
            </a:srgbClr>
          </a:solidFill>
          <a:ln w="25400">
            <a:solidFill>
              <a:srgbClr val="000000"/>
            </a:solidFill>
            <a:prstDash val="sysDot"/>
            <a:round/>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mc:AlternateContent xmlns:mc="http://schemas.openxmlformats.org/markup-compatibility/2006" xmlns:a14="http://schemas.microsoft.com/office/drawing/2010/main">
        <mc:Choice Requires="a14">
          <p:sp>
            <p:nvSpPr>
              <p:cNvPr id="15" name="TextBox 14"/>
              <p:cNvSpPr txBox="1"/>
              <p:nvPr/>
            </p:nvSpPr>
            <p:spPr>
              <a:xfrm>
                <a:off x="291169" y="2244639"/>
                <a:ext cx="4671991" cy="1599540"/>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person sees the platform rotate around them at </a:t>
                </a:r>
                <a14:m>
                  <m:oMath xmlns:m="http://schemas.openxmlformats.org/officeDocument/2006/math">
                    <m:r>
                      <a:rPr lang="en-US" i="1" smtClean="0">
                        <a:solidFill>
                          <a:schemeClr val="accent1"/>
                        </a:solidFill>
                        <a:latin typeface="Cambria Math" charset="0"/>
                        <a:ea typeface="Palatino Linotype" charset="0"/>
                        <a:cs typeface="Palatino Linotype" charset="0"/>
                      </a:rPr>
                      <m:t>𝜔</m:t>
                    </m:r>
                    <m:r>
                      <a:rPr lang="en-US" b="0" i="1" smtClean="0">
                        <a:solidFill>
                          <a:schemeClr val="accent1"/>
                        </a:solidFill>
                        <a:latin typeface="Cambria Math" charset="0"/>
                        <a:ea typeface="Palatino Linotype" charset="0"/>
                        <a:cs typeface="Palatino Linotype" charset="0"/>
                      </a:rPr>
                      <m:t>=</m:t>
                    </m:r>
                    <m:f>
                      <m:fPr>
                        <m:ctrlPr>
                          <a:rPr lang="en-US" b="0" i="1" smtClean="0">
                            <a:solidFill>
                              <a:schemeClr val="accent1"/>
                            </a:solidFill>
                            <a:latin typeface="Cambria Math" panose="02040503050406030204" pitchFamily="18" charset="0"/>
                            <a:ea typeface="Palatino Linotype" charset="0"/>
                            <a:cs typeface="Palatino Linotype" charset="0"/>
                          </a:rPr>
                        </m:ctrlPr>
                      </m:fPr>
                      <m:num>
                        <m:r>
                          <a:rPr lang="en-US" b="0" i="1" smtClean="0">
                            <a:solidFill>
                              <a:schemeClr val="accent1"/>
                            </a:solidFill>
                            <a:latin typeface="Cambria Math" charset="0"/>
                            <a:ea typeface="Palatino Linotype" charset="0"/>
                            <a:cs typeface="Palatino Linotype" charset="0"/>
                          </a:rPr>
                          <m:t>2</m:t>
                        </m:r>
                        <m:r>
                          <a:rPr lang="en-US" b="0" i="1" smtClean="0">
                            <a:solidFill>
                              <a:schemeClr val="accent1"/>
                            </a:solidFill>
                            <a:latin typeface="Cambria Math" charset="0"/>
                            <a:ea typeface="Palatino Linotype" charset="0"/>
                            <a:cs typeface="Palatino Linotype" charset="0"/>
                          </a:rPr>
                          <m:t>𝜋</m:t>
                        </m:r>
                        <m:r>
                          <a:rPr lang="en-US" b="0" i="1" smtClean="0">
                            <a:solidFill>
                              <a:schemeClr val="accent1"/>
                            </a:solidFill>
                            <a:latin typeface="Cambria Math" charset="0"/>
                            <a:ea typeface="Palatino Linotype" charset="0"/>
                            <a:cs typeface="Palatino Linotype" charset="0"/>
                          </a:rPr>
                          <m:t> </m:t>
                        </m:r>
                        <m:r>
                          <a:rPr lang="en-US" b="0" i="1" smtClean="0">
                            <a:solidFill>
                              <a:schemeClr val="accent1"/>
                            </a:solidFill>
                            <a:latin typeface="Cambria Math" charset="0"/>
                            <a:ea typeface="Palatino Linotype" charset="0"/>
                            <a:cs typeface="Palatino Linotype" charset="0"/>
                          </a:rPr>
                          <m:t>𝑟𝑎𝑑</m:t>
                        </m:r>
                      </m:num>
                      <m:den>
                        <m:r>
                          <a:rPr lang="en-US" b="0" i="1" smtClean="0">
                            <a:solidFill>
                              <a:schemeClr val="accent1"/>
                            </a:solidFill>
                            <a:latin typeface="Cambria Math" charset="0"/>
                            <a:ea typeface="Palatino Linotype" charset="0"/>
                            <a:cs typeface="Palatino Linotype" charset="0"/>
                          </a:rPr>
                          <m:t>10 </m:t>
                        </m:r>
                        <m:r>
                          <a:rPr lang="en-US" b="0" i="1" smtClean="0">
                            <a:solidFill>
                              <a:schemeClr val="accent1"/>
                            </a:solidFill>
                            <a:latin typeface="Cambria Math" charset="0"/>
                            <a:ea typeface="Palatino Linotype" charset="0"/>
                            <a:cs typeface="Palatino Linotype" charset="0"/>
                          </a:rPr>
                          <m:t>𝑠𝑒𝑐</m:t>
                        </m:r>
                      </m:den>
                    </m:f>
                  </m:oMath>
                </a14:m>
                <a:r>
                  <a:rPr lang="en-US" dirty="0">
                    <a:solidFill>
                      <a:schemeClr val="accent1"/>
                    </a:solidFill>
                    <a:latin typeface="Palatino Linotype" charset="0"/>
                    <a:ea typeface="Palatino Linotype" charset="0"/>
                    <a:cs typeface="Palatino Linotype" charset="0"/>
                  </a:rPr>
                  <a:t>, just like before (same rotation in same time). This time, though, they see the entire disk rotate out from their right, in front of them, and away to the left. </a:t>
                </a:r>
              </a:p>
            </p:txBody>
          </p:sp>
        </mc:Choice>
        <mc:Fallback xmlns="">
          <p:sp>
            <p:nvSpPr>
              <p:cNvPr id="15" name="TextBox 14"/>
              <p:cNvSpPr txBox="1">
                <a:spLocks noRot="1" noChangeAspect="1" noMove="1" noResize="1" noEditPoints="1" noAdjustHandles="1" noChangeArrowheads="1" noChangeShapeType="1" noTextEdit="1"/>
              </p:cNvSpPr>
              <p:nvPr/>
            </p:nvSpPr>
            <p:spPr>
              <a:xfrm>
                <a:off x="291169" y="2244639"/>
                <a:ext cx="4671991" cy="1599540"/>
              </a:xfrm>
              <a:prstGeom prst="rect">
                <a:avLst/>
              </a:prstGeom>
              <a:blipFill>
                <a:blip r:embed="rId6"/>
                <a:stretch>
                  <a:fillRect l="-1084" t="-1575" r="-1355" b="-472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7843C2C2-454B-1944-88F4-9743CD0B124C}"/>
              </a:ext>
            </a:extLst>
          </p:cNvPr>
          <p:cNvSpPr txBox="1"/>
          <p:nvPr/>
        </p:nvSpPr>
        <p:spPr>
          <a:xfrm>
            <a:off x="269889" y="3945733"/>
            <a:ext cx="4667871" cy="1754326"/>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The point is that you could pick ANY point on the disk and observe the rotation from the perspective of that point, and the angular velocity of the disk about that point would be the same as the angular velocity of the disk about </a:t>
            </a:r>
            <a:r>
              <a:rPr lang="en-US" i="1" dirty="0">
                <a:solidFill>
                  <a:schemeClr val="accent1"/>
                </a:solidFill>
                <a:latin typeface="Palatino Linotype" charset="0"/>
                <a:ea typeface="Palatino Linotype" charset="0"/>
                <a:cs typeface="Palatino Linotype" charset="0"/>
              </a:rPr>
              <a:t>any other point on the disk</a:t>
            </a:r>
            <a:r>
              <a:rPr lang="en-US" dirty="0">
                <a:solidFill>
                  <a:schemeClr val="accent1"/>
                </a:solidFill>
                <a:latin typeface="Palatino Linotype" charset="0"/>
                <a:ea typeface="Palatino Linotype" charset="0"/>
                <a:cs typeface="Palatino Linotype" charset="0"/>
              </a:rPr>
              <a:t>.  </a:t>
            </a:r>
          </a:p>
        </p:txBody>
      </p:sp>
      <p:sp>
        <p:nvSpPr>
          <p:cNvPr id="17" name="TextBox 16">
            <a:extLst>
              <a:ext uri="{FF2B5EF4-FFF2-40B4-BE49-F238E27FC236}">
                <a16:creationId xmlns:a16="http://schemas.microsoft.com/office/drawing/2014/main" id="{BCE8E720-696A-ED40-9988-A9DEE392DCAC}"/>
              </a:ext>
            </a:extLst>
          </p:cNvPr>
          <p:cNvSpPr txBox="1"/>
          <p:nvPr/>
        </p:nvSpPr>
        <p:spPr>
          <a:xfrm>
            <a:off x="244874" y="6124271"/>
            <a:ext cx="8773831" cy="646331"/>
          </a:xfrm>
          <a:prstGeom prst="rect">
            <a:avLst/>
          </a:prstGeom>
          <a:noFill/>
        </p:spPr>
        <p:txBody>
          <a:bodyPr wrap="square" rtlCol="0">
            <a:spAutoFit/>
          </a:bodyPr>
          <a:lstStyle/>
          <a:p>
            <a:r>
              <a:rPr lang="en-US" dirty="0">
                <a:latin typeface="Palatino Linotype" charset="0"/>
                <a:ea typeface="Palatino Linotype" charset="0"/>
                <a:cs typeface="Palatino Linotype" charset="0"/>
              </a:rPr>
              <a:t>EVERY POINT WILL SEE </a:t>
            </a:r>
            <a:r>
              <a:rPr lang="en-US" dirty="0">
                <a:solidFill>
                  <a:srgbClr val="FF0000"/>
                </a:solidFill>
                <a:latin typeface="Palatino Linotype" charset="0"/>
                <a:ea typeface="Palatino Linotype" charset="0"/>
                <a:cs typeface="Palatino Linotype" charset="0"/>
              </a:rPr>
              <a:t>THE SAME </a:t>
            </a:r>
            <a:r>
              <a:rPr lang="en-US" i="1" dirty="0">
                <a:solidFill>
                  <a:srgbClr val="FF0000"/>
                </a:solidFill>
                <a:latin typeface="Palatino Linotype" charset="0"/>
                <a:ea typeface="Palatino Linotype" charset="0"/>
                <a:cs typeface="Palatino Linotype" charset="0"/>
              </a:rPr>
              <a:t>ANGULAR VELOCITY </a:t>
            </a:r>
            <a:r>
              <a:rPr lang="en-US" dirty="0">
                <a:solidFill>
                  <a:srgbClr val="FF0000"/>
                </a:solidFill>
                <a:latin typeface="Palatino Linotype" charset="0"/>
                <a:ea typeface="Palatino Linotype" charset="0"/>
                <a:cs typeface="Palatino Linotype" charset="0"/>
              </a:rPr>
              <a:t>ABOUT ITSELF </a:t>
            </a:r>
            <a:r>
              <a:rPr lang="en-US" dirty="0">
                <a:latin typeface="Palatino Linotype" charset="0"/>
                <a:ea typeface="Palatino Linotype" charset="0"/>
                <a:cs typeface="Palatino Linotype" charset="0"/>
              </a:rPr>
              <a:t>AS EVERY OTHER POINT!</a:t>
            </a:r>
          </a:p>
        </p:txBody>
      </p:sp>
    </p:spTree>
    <p:extLst>
      <p:ext uri="{BB962C8B-B14F-4D97-AF65-F5344CB8AC3E}">
        <p14:creationId xmlns:p14="http://schemas.microsoft.com/office/powerpoint/2010/main" val="318914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of contact on a rolling object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81" t="3153"/>
          <a:stretch/>
        </p:blipFill>
        <p:spPr>
          <a:xfrm>
            <a:off x="982133" y="2732595"/>
            <a:ext cx="7179733" cy="2470238"/>
          </a:xfrm>
          <a:prstGeom prst="rect">
            <a:avLst/>
          </a:prstGeom>
        </p:spPr>
      </p:pic>
      <p:sp>
        <p:nvSpPr>
          <p:cNvPr id="5" name="TextBox 4"/>
          <p:cNvSpPr txBox="1"/>
          <p:nvPr/>
        </p:nvSpPr>
        <p:spPr>
          <a:xfrm>
            <a:off x="822959" y="5302488"/>
            <a:ext cx="7845778" cy="923330"/>
          </a:xfrm>
          <a:prstGeom prst="rect">
            <a:avLst/>
          </a:prstGeom>
          <a:noFill/>
        </p:spPr>
        <p:txBody>
          <a:bodyPr wrap="square" rtlCol="0">
            <a:spAutoFit/>
          </a:bodyPr>
          <a:lstStyle/>
          <a:p>
            <a:r>
              <a:rPr lang="en-US" dirty="0">
                <a:solidFill>
                  <a:schemeClr val="accent1"/>
                </a:solidFill>
                <a:latin typeface="Palatino Linotype" charset="0"/>
                <a:ea typeface="Palatino Linotype" charset="0"/>
                <a:cs typeface="Palatino Linotype" charset="0"/>
              </a:rPr>
              <a:t>When the point reaches the height of the axle, it will be moving at the speed of the car (v=R𝞈). When it reaches the top of the wheel, it will be going twice the speed of the car (v = 2R𝞈). This cycle repeats </a:t>
            </a:r>
            <a:r>
              <a:rPr lang="mr-IN" dirty="0">
                <a:solidFill>
                  <a:schemeClr val="accent1"/>
                </a:solidFill>
                <a:latin typeface="Palatino Linotype" charset="0"/>
                <a:ea typeface="Palatino Linotype" charset="0"/>
                <a:cs typeface="Palatino Linotype" charset="0"/>
              </a:rPr>
              <a:t>–</a:t>
            </a:r>
            <a:r>
              <a:rPr lang="en-US" dirty="0">
                <a:solidFill>
                  <a:schemeClr val="accent1"/>
                </a:solidFill>
                <a:latin typeface="Palatino Linotype" charset="0"/>
                <a:ea typeface="Palatino Linotype" charset="0"/>
                <a:cs typeface="Palatino Linotype" charset="0"/>
              </a:rPr>
              <a:t> crazy!</a:t>
            </a:r>
          </a:p>
        </p:txBody>
      </p:sp>
      <p:sp>
        <p:nvSpPr>
          <p:cNvPr id="3" name="Content Placeholder 2"/>
          <p:cNvSpPr>
            <a:spLocks noGrp="1"/>
          </p:cNvSpPr>
          <p:nvPr>
            <p:ph idx="1"/>
          </p:nvPr>
        </p:nvSpPr>
        <p:spPr/>
        <p:txBody>
          <a:bodyPr>
            <a:normAutofit/>
          </a:bodyPr>
          <a:lstStyle/>
          <a:p>
            <a:r>
              <a:rPr lang="en-US" sz="2000" dirty="0"/>
              <a:t>Back to the point on the edge of a wheel </a:t>
            </a:r>
            <a:r>
              <a:rPr lang="mr-IN" sz="2000" dirty="0"/>
              <a:t>–</a:t>
            </a:r>
            <a:r>
              <a:rPr lang="en-US" sz="2000" dirty="0"/>
              <a:t> let’s follow it around the wheel as it rotates. We know the point’s velocity is 0 m/s at the point of contact, but what happens as it moves to the “top” of the wheel on, say, a car on the freeway going 60 mph?</a:t>
            </a:r>
          </a:p>
        </p:txBody>
      </p:sp>
    </p:spTree>
    <p:extLst>
      <p:ext uri="{BB962C8B-B14F-4D97-AF65-F5344CB8AC3E}">
        <p14:creationId xmlns:p14="http://schemas.microsoft.com/office/powerpoint/2010/main" val="2698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p:cNvSpPr>
          <p:nvPr/>
        </p:nvSpPr>
        <p:spPr bwMode="auto">
          <a:xfrm>
            <a:off x="171627" y="527237"/>
            <a:ext cx="8382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latin typeface="Apple Chancery"/>
                <a:cs typeface="Apple Chancery"/>
                <a:sym typeface="Gill Sans" charset="0"/>
              </a:rPr>
              <a:t>But why is this </a:t>
            </a:r>
            <a:r>
              <a:rPr lang="en-US" sz="2000" dirty="0">
                <a:solidFill>
                  <a:srgbClr val="000000"/>
                </a:solidFill>
                <a:latin typeface="Times New Roman"/>
                <a:cs typeface="Times New Roman"/>
                <a:sym typeface="Gill Sans" charset="0"/>
              </a:rPr>
              <a:t>important, </a:t>
            </a:r>
            <a:r>
              <a:rPr lang="en-US" sz="2000" i="1" dirty="0">
                <a:solidFill>
                  <a:srgbClr val="000000"/>
                </a:solidFill>
                <a:latin typeface="Times New Roman"/>
                <a:cs typeface="Times New Roman"/>
                <a:sym typeface="Gill Sans" charset="0"/>
              </a:rPr>
              <a:t>really</a:t>
            </a:r>
            <a:r>
              <a:rPr lang="en-US" sz="2000" dirty="0">
                <a:solidFill>
                  <a:srgbClr val="000000"/>
                </a:solidFill>
                <a:latin typeface="Times New Roman"/>
                <a:cs typeface="Times New Roman"/>
                <a:sym typeface="Gill Sans" charset="0"/>
              </a:rPr>
              <a:t>?</a:t>
            </a:r>
            <a:endParaRPr lang="en-US" sz="2000" dirty="0">
              <a:solidFill>
                <a:srgbClr val="0000FF"/>
              </a:solidFill>
              <a:latin typeface="Times New Roman"/>
              <a:cs typeface="Times New Roman"/>
              <a:sym typeface="Gill Sans" charset="0"/>
            </a:endParaRPr>
          </a:p>
        </p:txBody>
      </p:sp>
      <p:sp>
        <p:nvSpPr>
          <p:cNvPr id="16387" name="Rectangle 19"/>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 name="Text Box 19"/>
          <p:cNvSpPr txBox="1">
            <a:spLocks/>
          </p:cNvSpPr>
          <p:nvPr/>
        </p:nvSpPr>
        <p:spPr bwMode="auto">
          <a:xfrm>
            <a:off x="8568708" y="628269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21.)</a:t>
            </a:r>
          </a:p>
        </p:txBody>
      </p:sp>
      <p:sp>
        <p:nvSpPr>
          <p:cNvPr id="6" name="Text Box 2"/>
          <p:cNvSpPr txBox="1">
            <a:spLocks/>
          </p:cNvSpPr>
          <p:nvPr/>
        </p:nvSpPr>
        <p:spPr bwMode="auto">
          <a:xfrm>
            <a:off x="381000" y="1050457"/>
            <a:ext cx="50038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latin typeface="Times New Roman"/>
                <a:cs typeface="Times New Roman"/>
                <a:sym typeface="Gill Sans" charset="0"/>
              </a:rPr>
              <a:t>Consider a ball rolling across a table.  It’s center of mass has some velocity        and all of the body’s mass is rotation about the center of mass with some angular velocity    .  So how do we relate those two parameters (and how do we justify that relationship)?</a:t>
            </a:r>
            <a:endParaRPr lang="en-US" sz="2000" dirty="0">
              <a:solidFill>
                <a:srgbClr val="0000FF"/>
              </a:solidFill>
              <a:latin typeface="Times New Roman"/>
              <a:cs typeface="Times New Roman"/>
              <a:sym typeface="Gill Sans" charset="0"/>
            </a:endParaRPr>
          </a:p>
        </p:txBody>
      </p:sp>
      <p:graphicFrame>
        <p:nvGraphicFramePr>
          <p:cNvPr id="2" name="Object 1">
            <a:extLst>
              <a:ext uri="{FF2B5EF4-FFF2-40B4-BE49-F238E27FC236}">
                <a16:creationId xmlns:a16="http://schemas.microsoft.com/office/drawing/2014/main" id="{ADD3D3EE-8FBE-F540-AEE0-8E23AECAFFC0}"/>
              </a:ext>
            </a:extLst>
          </p:cNvPr>
          <p:cNvGraphicFramePr>
            <a:graphicFrameLocks noChangeAspect="1"/>
          </p:cNvGraphicFramePr>
          <p:nvPr/>
        </p:nvGraphicFramePr>
        <p:xfrm>
          <a:off x="3854688" y="1353213"/>
          <a:ext cx="464133" cy="440927"/>
        </p:xfrm>
        <a:graphic>
          <a:graphicData uri="http://schemas.openxmlformats.org/presentationml/2006/ole">
            <mc:AlternateContent xmlns:mc="http://schemas.openxmlformats.org/markup-compatibility/2006">
              <mc:Choice xmlns:v="urn:schemas-microsoft-com:vml" Requires="v">
                <p:oleObj spid="_x0000_s24625" r:id="rId3" imgW="254000" imgH="241300" progId="Equation.DSMT4">
                  <p:embed/>
                </p:oleObj>
              </mc:Choice>
              <mc:Fallback>
                <p:oleObj r:id="rId3" imgW="254000" imgH="241300" progId="Equation.DSMT4">
                  <p:embed/>
                  <p:pic>
                    <p:nvPicPr>
                      <p:cNvPr id="2" name="Object 1">
                        <a:extLst>
                          <a:ext uri="{FF2B5EF4-FFF2-40B4-BE49-F238E27FC236}">
                            <a16:creationId xmlns:a16="http://schemas.microsoft.com/office/drawing/2014/main" id="{ADD3D3EE-8FBE-F540-AEE0-8E23AECAFFC0}"/>
                          </a:ext>
                        </a:extLst>
                      </p:cNvPr>
                      <p:cNvPicPr/>
                      <p:nvPr/>
                    </p:nvPicPr>
                    <p:blipFill>
                      <a:blip r:embed="rId4"/>
                      <a:stretch>
                        <a:fillRect/>
                      </a:stretch>
                    </p:blipFill>
                    <p:spPr>
                      <a:xfrm>
                        <a:off x="3854688" y="1353213"/>
                        <a:ext cx="464133" cy="44092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87C4CF6-DD84-C441-B1B4-52A80BD9502C}"/>
              </a:ext>
            </a:extLst>
          </p:cNvPr>
          <p:cNvGraphicFramePr>
            <a:graphicFrameLocks noChangeAspect="1"/>
          </p:cNvGraphicFramePr>
          <p:nvPr/>
        </p:nvGraphicFramePr>
        <p:xfrm>
          <a:off x="3809656" y="2081918"/>
          <a:ext cx="277812" cy="255588"/>
        </p:xfrm>
        <a:graphic>
          <a:graphicData uri="http://schemas.openxmlformats.org/presentationml/2006/ole">
            <mc:AlternateContent xmlns:mc="http://schemas.openxmlformats.org/markup-compatibility/2006">
              <mc:Choice xmlns:v="urn:schemas-microsoft-com:vml" Requires="v">
                <p:oleObj spid="_x0000_s24626" r:id="rId5" imgW="152400" imgH="139700" progId="Equation.DSMT4">
                  <p:embed/>
                </p:oleObj>
              </mc:Choice>
              <mc:Fallback>
                <p:oleObj r:id="rId5" imgW="152400" imgH="139700" progId="Equation.DSMT4">
                  <p:embed/>
                  <p:pic>
                    <p:nvPicPr>
                      <p:cNvPr id="8" name="Object 7">
                        <a:extLst>
                          <a:ext uri="{FF2B5EF4-FFF2-40B4-BE49-F238E27FC236}">
                            <a16:creationId xmlns:a16="http://schemas.microsoft.com/office/drawing/2014/main" id="{087C4CF6-DD84-C441-B1B4-52A80BD9502C}"/>
                          </a:ext>
                        </a:extLst>
                      </p:cNvPr>
                      <p:cNvPicPr/>
                      <p:nvPr/>
                    </p:nvPicPr>
                    <p:blipFill>
                      <a:blip r:embed="rId6"/>
                      <a:stretch>
                        <a:fillRect/>
                      </a:stretch>
                    </p:blipFill>
                    <p:spPr>
                      <a:xfrm>
                        <a:off x="3809656" y="2081918"/>
                        <a:ext cx="277812" cy="255588"/>
                      </a:xfrm>
                      <a:prstGeom prst="rect">
                        <a:avLst/>
                      </a:prstGeom>
                    </p:spPr>
                  </p:pic>
                </p:oleObj>
              </mc:Fallback>
            </mc:AlternateContent>
          </a:graphicData>
        </a:graphic>
      </p:graphicFrame>
      <p:sp>
        <p:nvSpPr>
          <p:cNvPr id="25" name="Text Box 2">
            <a:extLst>
              <a:ext uri="{FF2B5EF4-FFF2-40B4-BE49-F238E27FC236}">
                <a16:creationId xmlns:a16="http://schemas.microsoft.com/office/drawing/2014/main" id="{23AC73B5-FD5C-444B-8634-D7378F144017}"/>
              </a:ext>
            </a:extLst>
          </p:cNvPr>
          <p:cNvSpPr txBox="1">
            <a:spLocks/>
          </p:cNvSpPr>
          <p:nvPr/>
        </p:nvSpPr>
        <p:spPr bwMode="auto">
          <a:xfrm>
            <a:off x="377802" y="3149991"/>
            <a:ext cx="700105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latin typeface="Times New Roman"/>
                <a:cs typeface="Times New Roman"/>
                <a:sym typeface="Gill Sans" charset="0"/>
              </a:rPr>
              <a:t>We only have one relationship between the angular velocity of a mass moving in a circular path and its instantaneous velocity in that motion, and that is              , but that requires rotation around a fixed point.</a:t>
            </a:r>
            <a:endParaRPr lang="en-US" sz="2000" dirty="0">
              <a:solidFill>
                <a:srgbClr val="0000FF"/>
              </a:solidFill>
              <a:latin typeface="Times New Roman"/>
              <a:cs typeface="Times New Roman"/>
              <a:sym typeface="Gill Sans" charset="0"/>
            </a:endParaRPr>
          </a:p>
        </p:txBody>
      </p:sp>
      <p:graphicFrame>
        <p:nvGraphicFramePr>
          <p:cNvPr id="26" name="Object 25">
            <a:extLst>
              <a:ext uri="{FF2B5EF4-FFF2-40B4-BE49-F238E27FC236}">
                <a16:creationId xmlns:a16="http://schemas.microsoft.com/office/drawing/2014/main" id="{FE6E367A-CD11-D141-A7A6-70C8DB973834}"/>
              </a:ext>
            </a:extLst>
          </p:cNvPr>
          <p:cNvGraphicFramePr>
            <a:graphicFrameLocks noChangeAspect="1"/>
          </p:cNvGraphicFramePr>
          <p:nvPr/>
        </p:nvGraphicFramePr>
        <p:xfrm>
          <a:off x="2806623" y="3819007"/>
          <a:ext cx="901700" cy="301625"/>
        </p:xfrm>
        <a:graphic>
          <a:graphicData uri="http://schemas.openxmlformats.org/presentationml/2006/ole">
            <mc:AlternateContent xmlns:mc="http://schemas.openxmlformats.org/markup-compatibility/2006">
              <mc:Choice xmlns:v="urn:schemas-microsoft-com:vml" Requires="v">
                <p:oleObj spid="_x0000_s24627" r:id="rId7" imgW="495300" imgH="165100" progId="Equation.DSMT4">
                  <p:embed/>
                </p:oleObj>
              </mc:Choice>
              <mc:Fallback>
                <p:oleObj r:id="rId7" imgW="495300" imgH="165100" progId="Equation.DSMT4">
                  <p:embed/>
                  <p:pic>
                    <p:nvPicPr>
                      <p:cNvPr id="26" name="Object 25">
                        <a:extLst>
                          <a:ext uri="{FF2B5EF4-FFF2-40B4-BE49-F238E27FC236}">
                            <a16:creationId xmlns:a16="http://schemas.microsoft.com/office/drawing/2014/main" id="{FE6E367A-CD11-D141-A7A6-70C8DB973834}"/>
                          </a:ext>
                        </a:extLst>
                      </p:cNvPr>
                      <p:cNvPicPr/>
                      <p:nvPr/>
                    </p:nvPicPr>
                    <p:blipFill>
                      <a:blip r:embed="rId8"/>
                      <a:stretch>
                        <a:fillRect/>
                      </a:stretch>
                    </p:blipFill>
                    <p:spPr>
                      <a:xfrm>
                        <a:off x="2806623" y="3819007"/>
                        <a:ext cx="901700" cy="301625"/>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9DE56875-971A-C54C-A674-B10BA2C1817B}"/>
              </a:ext>
            </a:extLst>
          </p:cNvPr>
          <p:cNvGrpSpPr/>
          <p:nvPr/>
        </p:nvGrpSpPr>
        <p:grpSpPr>
          <a:xfrm>
            <a:off x="6009246" y="867040"/>
            <a:ext cx="2572113" cy="1880333"/>
            <a:chOff x="6009246" y="867040"/>
            <a:chExt cx="2572113" cy="1880333"/>
          </a:xfrm>
        </p:grpSpPr>
        <p:sp>
          <p:nvSpPr>
            <p:cNvPr id="4" name="Oval 3">
              <a:extLst>
                <a:ext uri="{FF2B5EF4-FFF2-40B4-BE49-F238E27FC236}">
                  <a16:creationId xmlns:a16="http://schemas.microsoft.com/office/drawing/2014/main" id="{F735A238-AEF9-CA4D-8D1C-0FC800D1F1BD}"/>
                </a:ext>
              </a:extLst>
            </p:cNvPr>
            <p:cNvSpPr/>
            <p:nvPr/>
          </p:nvSpPr>
          <p:spPr>
            <a:xfrm>
              <a:off x="6114827" y="867040"/>
              <a:ext cx="1854200" cy="1854200"/>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1ADA8E9-2CD2-0F4A-B9A6-E6F2E20DED7D}"/>
                </a:ext>
              </a:extLst>
            </p:cNvPr>
            <p:cNvCxnSpPr/>
            <p:nvPr/>
          </p:nvCxnSpPr>
          <p:spPr>
            <a:xfrm>
              <a:off x="7067327" y="1819540"/>
              <a:ext cx="1397000"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a:extLst>
                <a:ext uri="{FF2B5EF4-FFF2-40B4-BE49-F238E27FC236}">
                  <a16:creationId xmlns:a16="http://schemas.microsoft.com/office/drawing/2014/main" id="{0DED4B99-2DF4-3A46-9677-EFD7B5597A32}"/>
                </a:ext>
              </a:extLst>
            </p:cNvPr>
            <p:cNvGraphicFramePr>
              <a:graphicFrameLocks noChangeAspect="1"/>
            </p:cNvGraphicFramePr>
            <p:nvPr/>
          </p:nvGraphicFramePr>
          <p:xfrm>
            <a:off x="8117226" y="1339508"/>
            <a:ext cx="464133" cy="440927"/>
          </p:xfrm>
          <a:graphic>
            <a:graphicData uri="http://schemas.openxmlformats.org/presentationml/2006/ole">
              <mc:AlternateContent xmlns:mc="http://schemas.openxmlformats.org/markup-compatibility/2006">
                <mc:Choice xmlns:v="urn:schemas-microsoft-com:vml" Requires="v">
                  <p:oleObj spid="_x0000_s24628" r:id="rId9" imgW="254000" imgH="241300" progId="Equation.DSMT4">
                    <p:embed/>
                  </p:oleObj>
                </mc:Choice>
                <mc:Fallback>
                  <p:oleObj r:id="rId9" imgW="254000" imgH="241300" progId="Equation.DSMT4">
                    <p:embed/>
                    <p:pic>
                      <p:nvPicPr>
                        <p:cNvPr id="15" name="Object 14">
                          <a:extLst>
                            <a:ext uri="{FF2B5EF4-FFF2-40B4-BE49-F238E27FC236}">
                              <a16:creationId xmlns:a16="http://schemas.microsoft.com/office/drawing/2014/main" id="{0DED4B99-2DF4-3A46-9677-EFD7B5597A32}"/>
                            </a:ext>
                          </a:extLst>
                        </p:cNvPr>
                        <p:cNvPicPr/>
                        <p:nvPr/>
                      </p:nvPicPr>
                      <p:blipFill>
                        <a:blip r:embed="rId10"/>
                        <a:stretch>
                          <a:fillRect/>
                        </a:stretch>
                      </p:blipFill>
                      <p:spPr>
                        <a:xfrm>
                          <a:off x="8117226" y="1339508"/>
                          <a:ext cx="464133" cy="44092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ECE6075-DDE7-6648-B2D8-FAB45BDB6605}"/>
                </a:ext>
              </a:extLst>
            </p:cNvPr>
            <p:cNvGraphicFramePr>
              <a:graphicFrameLocks noChangeAspect="1"/>
            </p:cNvGraphicFramePr>
            <p:nvPr/>
          </p:nvGraphicFramePr>
          <p:xfrm>
            <a:off x="7227724" y="2015551"/>
            <a:ext cx="277812" cy="255588"/>
          </p:xfrm>
          <a:graphic>
            <a:graphicData uri="http://schemas.openxmlformats.org/presentationml/2006/ole">
              <mc:AlternateContent xmlns:mc="http://schemas.openxmlformats.org/markup-compatibility/2006">
                <mc:Choice xmlns:v="urn:schemas-microsoft-com:vml" Requires="v">
                  <p:oleObj spid="_x0000_s24629" r:id="rId11" imgW="152400" imgH="139700" progId="Equation.DSMT4">
                    <p:embed/>
                  </p:oleObj>
                </mc:Choice>
                <mc:Fallback>
                  <p:oleObj r:id="rId11" imgW="152400" imgH="139700" progId="Equation.DSMT4">
                    <p:embed/>
                    <p:pic>
                      <p:nvPicPr>
                        <p:cNvPr id="16" name="Object 15">
                          <a:extLst>
                            <a:ext uri="{FF2B5EF4-FFF2-40B4-BE49-F238E27FC236}">
                              <a16:creationId xmlns:a16="http://schemas.microsoft.com/office/drawing/2014/main" id="{5ECE6075-DDE7-6648-B2D8-FAB45BDB6605}"/>
                            </a:ext>
                          </a:extLst>
                        </p:cNvPr>
                        <p:cNvPicPr/>
                        <p:nvPr/>
                      </p:nvPicPr>
                      <p:blipFill>
                        <a:blip r:embed="rId12"/>
                        <a:stretch>
                          <a:fillRect/>
                        </a:stretch>
                      </p:blipFill>
                      <p:spPr>
                        <a:xfrm>
                          <a:off x="7227724" y="2015551"/>
                          <a:ext cx="277812" cy="255588"/>
                        </a:xfrm>
                        <a:prstGeom prst="rect">
                          <a:avLst/>
                        </a:prstGeom>
                      </p:spPr>
                    </p:pic>
                  </p:oleObj>
                </mc:Fallback>
              </mc:AlternateContent>
            </a:graphicData>
          </a:graphic>
        </p:graphicFrame>
        <p:sp>
          <p:nvSpPr>
            <p:cNvPr id="13" name="Arc 12">
              <a:extLst>
                <a:ext uri="{FF2B5EF4-FFF2-40B4-BE49-F238E27FC236}">
                  <a16:creationId xmlns:a16="http://schemas.microsoft.com/office/drawing/2014/main" id="{D6A35684-DB70-7749-BF8F-A4F82057E16D}"/>
                </a:ext>
              </a:extLst>
            </p:cNvPr>
            <p:cNvSpPr/>
            <p:nvPr/>
          </p:nvSpPr>
          <p:spPr>
            <a:xfrm>
              <a:off x="6831085" y="1587853"/>
              <a:ext cx="488773" cy="488773"/>
            </a:xfrm>
            <a:prstGeom prst="arc">
              <a:avLst>
                <a:gd name="adj1" fmla="val 15270304"/>
                <a:gd name="adj2" fmla="val 758274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10B287A-F68B-9942-B745-F8C21D8A8EBB}"/>
                </a:ext>
              </a:extLst>
            </p:cNvPr>
            <p:cNvCxnSpPr>
              <a:cxnSpLocks/>
            </p:cNvCxnSpPr>
            <p:nvPr/>
          </p:nvCxnSpPr>
          <p:spPr>
            <a:xfrm>
              <a:off x="6905437" y="2015551"/>
              <a:ext cx="215934" cy="71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174F4F-98AF-DB48-B4EB-D8C9E72DD240}"/>
                </a:ext>
              </a:extLst>
            </p:cNvPr>
            <p:cNvCxnSpPr>
              <a:cxnSpLocks/>
            </p:cNvCxnSpPr>
            <p:nvPr/>
          </p:nvCxnSpPr>
          <p:spPr>
            <a:xfrm>
              <a:off x="6905437" y="2015550"/>
              <a:ext cx="154332" cy="15950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0469C9-1618-DC4B-B29A-4AE0FBA880EC}"/>
                </a:ext>
              </a:extLst>
            </p:cNvPr>
            <p:cNvCxnSpPr/>
            <p:nvPr/>
          </p:nvCxnSpPr>
          <p:spPr>
            <a:xfrm>
              <a:off x="6009246" y="2747373"/>
              <a:ext cx="222841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CF02462A-B3ED-B840-8BBD-3AAEA570A134}"/>
              </a:ext>
            </a:extLst>
          </p:cNvPr>
          <p:cNvGrpSpPr/>
          <p:nvPr/>
        </p:nvGrpSpPr>
        <p:grpSpPr>
          <a:xfrm>
            <a:off x="6887952" y="2896987"/>
            <a:ext cx="2412383" cy="1844044"/>
            <a:chOff x="6887952" y="2896987"/>
            <a:chExt cx="2412383" cy="1844044"/>
          </a:xfrm>
        </p:grpSpPr>
        <p:cxnSp>
          <p:nvCxnSpPr>
            <p:cNvPr id="24" name="Straight Connector 23">
              <a:extLst>
                <a:ext uri="{FF2B5EF4-FFF2-40B4-BE49-F238E27FC236}">
                  <a16:creationId xmlns:a16="http://schemas.microsoft.com/office/drawing/2014/main" id="{2BC8E993-9A25-EC47-B04A-DE6EE6C500D9}"/>
                </a:ext>
              </a:extLst>
            </p:cNvPr>
            <p:cNvCxnSpPr/>
            <p:nvPr/>
          </p:nvCxnSpPr>
          <p:spPr>
            <a:xfrm>
              <a:off x="7797862" y="3772038"/>
              <a:ext cx="82395" cy="8239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64CDB37-FB60-6648-88D7-C073572824EB}"/>
                </a:ext>
              </a:extLst>
            </p:cNvPr>
            <p:cNvCxnSpPr>
              <a:cxnSpLocks/>
            </p:cNvCxnSpPr>
            <p:nvPr/>
          </p:nvCxnSpPr>
          <p:spPr>
            <a:xfrm flipH="1">
              <a:off x="7797861" y="3772038"/>
              <a:ext cx="82395" cy="8239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67668C1-CB90-0D40-B262-60C3AA38B20C}"/>
                </a:ext>
              </a:extLst>
            </p:cNvPr>
            <p:cNvCxnSpPr>
              <a:cxnSpLocks/>
            </p:cNvCxnSpPr>
            <p:nvPr/>
          </p:nvCxnSpPr>
          <p:spPr>
            <a:xfrm flipH="1">
              <a:off x="7839059" y="3517650"/>
              <a:ext cx="839321" cy="295585"/>
            </a:xfrm>
            <a:prstGeom prst="line">
              <a:avLst/>
            </a:prstGeom>
            <a:ln w="9525">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27F279F-5285-EC4E-914D-0F6A9F3644C3}"/>
                </a:ext>
              </a:extLst>
            </p:cNvPr>
            <p:cNvCxnSpPr>
              <a:cxnSpLocks/>
            </p:cNvCxnSpPr>
            <p:nvPr/>
          </p:nvCxnSpPr>
          <p:spPr>
            <a:xfrm flipH="1" flipV="1">
              <a:off x="8543233" y="3199072"/>
              <a:ext cx="134184" cy="308535"/>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4" name="Object 33">
              <a:extLst>
                <a:ext uri="{FF2B5EF4-FFF2-40B4-BE49-F238E27FC236}">
                  <a16:creationId xmlns:a16="http://schemas.microsoft.com/office/drawing/2014/main" id="{F4FF187F-A22C-C84E-869B-C9BF6D6B93B1}"/>
                </a:ext>
              </a:extLst>
            </p:cNvPr>
            <p:cNvGraphicFramePr>
              <a:graphicFrameLocks noChangeAspect="1"/>
            </p:cNvGraphicFramePr>
            <p:nvPr/>
          </p:nvGraphicFramePr>
          <p:xfrm>
            <a:off x="8610325" y="3167017"/>
            <a:ext cx="690010" cy="230408"/>
          </p:xfrm>
          <a:graphic>
            <a:graphicData uri="http://schemas.openxmlformats.org/presentationml/2006/ole">
              <mc:AlternateContent xmlns:mc="http://schemas.openxmlformats.org/markup-compatibility/2006">
                <mc:Choice xmlns:v="urn:schemas-microsoft-com:vml" Requires="v">
                  <p:oleObj spid="_x0000_s24630" r:id="rId13" imgW="495300" imgH="165100" progId="Equation.DSMT4">
                    <p:embed/>
                  </p:oleObj>
                </mc:Choice>
                <mc:Fallback>
                  <p:oleObj r:id="rId13" imgW="495300" imgH="165100" progId="Equation.DSMT4">
                    <p:embed/>
                    <p:pic>
                      <p:nvPicPr>
                        <p:cNvPr id="34" name="Object 33">
                          <a:extLst>
                            <a:ext uri="{FF2B5EF4-FFF2-40B4-BE49-F238E27FC236}">
                              <a16:creationId xmlns:a16="http://schemas.microsoft.com/office/drawing/2014/main" id="{F4FF187F-A22C-C84E-869B-C9BF6D6B93B1}"/>
                            </a:ext>
                          </a:extLst>
                        </p:cNvPr>
                        <p:cNvPicPr/>
                        <p:nvPr/>
                      </p:nvPicPr>
                      <p:blipFill>
                        <a:blip r:embed="rId14"/>
                        <a:stretch>
                          <a:fillRect/>
                        </a:stretch>
                      </p:blipFill>
                      <p:spPr>
                        <a:xfrm>
                          <a:off x="8610325" y="3167017"/>
                          <a:ext cx="690010" cy="23040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1B35C197-E4C5-3F42-974C-A06847AADEAA}"/>
                </a:ext>
              </a:extLst>
            </p:cNvPr>
            <p:cNvGraphicFramePr>
              <a:graphicFrameLocks noChangeAspect="1"/>
            </p:cNvGraphicFramePr>
            <p:nvPr/>
          </p:nvGraphicFramePr>
          <p:xfrm>
            <a:off x="7856808" y="3472310"/>
            <a:ext cx="212217" cy="195240"/>
          </p:xfrm>
          <a:graphic>
            <a:graphicData uri="http://schemas.openxmlformats.org/presentationml/2006/ole">
              <mc:AlternateContent xmlns:mc="http://schemas.openxmlformats.org/markup-compatibility/2006">
                <mc:Choice xmlns:v="urn:schemas-microsoft-com:vml" Requires="v">
                  <p:oleObj spid="_x0000_s24631" r:id="rId15" imgW="152400" imgH="139700" progId="Equation.DSMT4">
                    <p:embed/>
                  </p:oleObj>
                </mc:Choice>
                <mc:Fallback>
                  <p:oleObj r:id="rId15" imgW="152400" imgH="139700" progId="Equation.DSMT4">
                    <p:embed/>
                    <p:pic>
                      <p:nvPicPr>
                        <p:cNvPr id="35" name="Object 34">
                          <a:extLst>
                            <a:ext uri="{FF2B5EF4-FFF2-40B4-BE49-F238E27FC236}">
                              <a16:creationId xmlns:a16="http://schemas.microsoft.com/office/drawing/2014/main" id="{1B35C197-E4C5-3F42-974C-A06847AADEAA}"/>
                            </a:ext>
                          </a:extLst>
                        </p:cNvPr>
                        <p:cNvPicPr/>
                        <p:nvPr/>
                      </p:nvPicPr>
                      <p:blipFill>
                        <a:blip r:embed="rId12"/>
                        <a:stretch>
                          <a:fillRect/>
                        </a:stretch>
                      </p:blipFill>
                      <p:spPr>
                        <a:xfrm>
                          <a:off x="7856808" y="3472310"/>
                          <a:ext cx="212217" cy="195240"/>
                        </a:xfrm>
                        <a:prstGeom prst="rect">
                          <a:avLst/>
                        </a:prstGeom>
                      </p:spPr>
                    </p:pic>
                  </p:oleObj>
                </mc:Fallback>
              </mc:AlternateContent>
            </a:graphicData>
          </a:graphic>
        </p:graphicFrame>
        <p:sp>
          <p:nvSpPr>
            <p:cNvPr id="36" name="Arc 35">
              <a:extLst>
                <a:ext uri="{FF2B5EF4-FFF2-40B4-BE49-F238E27FC236}">
                  <a16:creationId xmlns:a16="http://schemas.microsoft.com/office/drawing/2014/main" id="{B8E6BE67-8984-8146-AD71-527F6943E347}"/>
                </a:ext>
              </a:extLst>
            </p:cNvPr>
            <p:cNvSpPr/>
            <p:nvPr/>
          </p:nvSpPr>
          <p:spPr>
            <a:xfrm rot="12732580" flipH="1">
              <a:off x="6887952" y="2896987"/>
              <a:ext cx="1844044" cy="1844044"/>
            </a:xfrm>
            <a:prstGeom prst="arc">
              <a:avLst>
                <a:gd name="adj1" fmla="val 314049"/>
                <a:gd name="adj2" fmla="val 6018070"/>
              </a:avLst>
            </a:prstGeom>
            <a:ln w="12700">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927568B3-C43D-9541-968A-4A564832ABCF}"/>
                </a:ext>
              </a:extLst>
            </p:cNvPr>
            <p:cNvCxnSpPr>
              <a:cxnSpLocks/>
            </p:cNvCxnSpPr>
            <p:nvPr/>
          </p:nvCxnSpPr>
          <p:spPr>
            <a:xfrm flipV="1">
              <a:off x="7715198" y="3688150"/>
              <a:ext cx="122329"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1B70FC4-E671-374B-96B3-BAE2087CDB89}"/>
                </a:ext>
              </a:extLst>
            </p:cNvPr>
            <p:cNvCxnSpPr>
              <a:cxnSpLocks/>
            </p:cNvCxnSpPr>
            <p:nvPr/>
          </p:nvCxnSpPr>
          <p:spPr>
            <a:xfrm flipV="1">
              <a:off x="7713666" y="3596364"/>
              <a:ext cx="61677" cy="9043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9" name="Object 38">
              <a:extLst>
                <a:ext uri="{FF2B5EF4-FFF2-40B4-BE49-F238E27FC236}">
                  <a16:creationId xmlns:a16="http://schemas.microsoft.com/office/drawing/2014/main" id="{E47D7A76-5533-7246-8750-0F390D39FFCF}"/>
                </a:ext>
              </a:extLst>
            </p:cNvPr>
            <p:cNvGraphicFramePr>
              <a:graphicFrameLocks noChangeAspect="1"/>
            </p:cNvGraphicFramePr>
            <p:nvPr/>
          </p:nvGraphicFramePr>
          <p:xfrm>
            <a:off x="8267289" y="3655693"/>
            <a:ext cx="230408" cy="213430"/>
          </p:xfrm>
          <a:graphic>
            <a:graphicData uri="http://schemas.openxmlformats.org/presentationml/2006/ole">
              <mc:AlternateContent xmlns:mc="http://schemas.openxmlformats.org/markup-compatibility/2006">
                <mc:Choice xmlns:v="urn:schemas-microsoft-com:vml" Requires="v">
                  <p:oleObj spid="_x0000_s24632" r:id="rId16" imgW="165100" imgH="152400" progId="Equation.DSMT4">
                    <p:embed/>
                  </p:oleObj>
                </mc:Choice>
                <mc:Fallback>
                  <p:oleObj r:id="rId16" imgW="165100" imgH="152400" progId="Equation.DSMT4">
                    <p:embed/>
                    <p:pic>
                      <p:nvPicPr>
                        <p:cNvPr id="39" name="Object 38">
                          <a:extLst>
                            <a:ext uri="{FF2B5EF4-FFF2-40B4-BE49-F238E27FC236}">
                              <a16:creationId xmlns:a16="http://schemas.microsoft.com/office/drawing/2014/main" id="{E47D7A76-5533-7246-8750-0F390D39FFCF}"/>
                            </a:ext>
                          </a:extLst>
                        </p:cNvPr>
                        <p:cNvPicPr/>
                        <p:nvPr/>
                      </p:nvPicPr>
                      <p:blipFill>
                        <a:blip r:embed="rId17"/>
                        <a:stretch>
                          <a:fillRect/>
                        </a:stretch>
                      </p:blipFill>
                      <p:spPr>
                        <a:xfrm>
                          <a:off x="8267289" y="3655693"/>
                          <a:ext cx="230408" cy="213430"/>
                        </a:xfrm>
                        <a:prstGeom prst="rect">
                          <a:avLst/>
                        </a:prstGeom>
                      </p:spPr>
                    </p:pic>
                  </p:oleObj>
                </mc:Fallback>
              </mc:AlternateContent>
            </a:graphicData>
          </a:graphic>
        </p:graphicFrame>
        <p:sp>
          <p:nvSpPr>
            <p:cNvPr id="41" name="Arc 40">
              <a:extLst>
                <a:ext uri="{FF2B5EF4-FFF2-40B4-BE49-F238E27FC236}">
                  <a16:creationId xmlns:a16="http://schemas.microsoft.com/office/drawing/2014/main" id="{116318C5-9010-8F42-A003-24BFB55809BC}"/>
                </a:ext>
              </a:extLst>
            </p:cNvPr>
            <p:cNvSpPr/>
            <p:nvPr/>
          </p:nvSpPr>
          <p:spPr>
            <a:xfrm rot="12732580" flipH="1">
              <a:off x="7656922" y="3638402"/>
              <a:ext cx="361211" cy="361211"/>
            </a:xfrm>
            <a:prstGeom prst="arc">
              <a:avLst>
                <a:gd name="adj1" fmla="val 314049"/>
                <a:gd name="adj2" fmla="val 10030442"/>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4" name="Text Box 2">
            <a:extLst>
              <a:ext uri="{FF2B5EF4-FFF2-40B4-BE49-F238E27FC236}">
                <a16:creationId xmlns:a16="http://schemas.microsoft.com/office/drawing/2014/main" id="{F31836AC-F1D7-B64D-ACA4-6FC2A627F941}"/>
              </a:ext>
            </a:extLst>
          </p:cNvPr>
          <p:cNvSpPr txBox="1">
            <a:spLocks/>
          </p:cNvSpPr>
          <p:nvPr/>
        </p:nvSpPr>
        <p:spPr bwMode="auto">
          <a:xfrm>
            <a:off x="357433" y="4590083"/>
            <a:ext cx="610287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latin typeface="Times New Roman"/>
                <a:cs typeface="Times New Roman"/>
                <a:sym typeface="Gill Sans" charset="0"/>
              </a:rPr>
              <a:t>But if the contact point of the rolling ball is instantaneously fixed (zero velocity), and if the angular velocity about the center of mass is the same as the angular velocity about that fixed point (instantaneously), then it follows that</a:t>
            </a:r>
            <a:endParaRPr lang="en-US" sz="2000" dirty="0">
              <a:solidFill>
                <a:srgbClr val="0000FF"/>
              </a:solidFill>
              <a:latin typeface="Times New Roman"/>
              <a:cs typeface="Times New Roman"/>
              <a:sym typeface="Gill Sans" charset="0"/>
            </a:endParaRPr>
          </a:p>
        </p:txBody>
      </p:sp>
      <p:graphicFrame>
        <p:nvGraphicFramePr>
          <p:cNvPr id="45" name="Object 44">
            <a:extLst>
              <a:ext uri="{FF2B5EF4-FFF2-40B4-BE49-F238E27FC236}">
                <a16:creationId xmlns:a16="http://schemas.microsoft.com/office/drawing/2014/main" id="{1F48C016-9BCA-214C-87E3-189FCA31D7F1}"/>
              </a:ext>
            </a:extLst>
          </p:cNvPr>
          <p:cNvGraphicFramePr>
            <a:graphicFrameLocks noChangeAspect="1"/>
          </p:cNvGraphicFramePr>
          <p:nvPr/>
        </p:nvGraphicFramePr>
        <p:xfrm>
          <a:off x="2432373" y="5794652"/>
          <a:ext cx="1135062" cy="439737"/>
        </p:xfrm>
        <a:graphic>
          <a:graphicData uri="http://schemas.openxmlformats.org/presentationml/2006/ole">
            <mc:AlternateContent xmlns:mc="http://schemas.openxmlformats.org/markup-compatibility/2006">
              <mc:Choice xmlns:v="urn:schemas-microsoft-com:vml" Requires="v">
                <p:oleObj spid="_x0000_s24633" r:id="rId18" imgW="622300" imgH="241300" progId="Equation.DSMT4">
                  <p:embed/>
                </p:oleObj>
              </mc:Choice>
              <mc:Fallback>
                <p:oleObj r:id="rId18" imgW="622300" imgH="241300" progId="Equation.DSMT4">
                  <p:embed/>
                  <p:pic>
                    <p:nvPicPr>
                      <p:cNvPr id="45" name="Object 44">
                        <a:extLst>
                          <a:ext uri="{FF2B5EF4-FFF2-40B4-BE49-F238E27FC236}">
                            <a16:creationId xmlns:a16="http://schemas.microsoft.com/office/drawing/2014/main" id="{1F48C016-9BCA-214C-87E3-189FCA31D7F1}"/>
                          </a:ext>
                        </a:extLst>
                      </p:cNvPr>
                      <p:cNvPicPr/>
                      <p:nvPr/>
                    </p:nvPicPr>
                    <p:blipFill>
                      <a:blip r:embed="rId19"/>
                      <a:stretch>
                        <a:fillRect/>
                      </a:stretch>
                    </p:blipFill>
                    <p:spPr>
                      <a:xfrm>
                        <a:off x="2432373" y="5794652"/>
                        <a:ext cx="1135062" cy="439737"/>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30432254-5795-1543-94CB-9D1CD3F391FC}"/>
              </a:ext>
            </a:extLst>
          </p:cNvPr>
          <p:cNvGrpSpPr/>
          <p:nvPr/>
        </p:nvGrpSpPr>
        <p:grpSpPr>
          <a:xfrm>
            <a:off x="5728826" y="4319765"/>
            <a:ext cx="3241310" cy="2337777"/>
            <a:chOff x="5728826" y="4319765"/>
            <a:chExt cx="3241310" cy="2337777"/>
          </a:xfrm>
        </p:grpSpPr>
        <p:sp>
          <p:nvSpPr>
            <p:cNvPr id="46" name="Oval 45">
              <a:extLst>
                <a:ext uri="{FF2B5EF4-FFF2-40B4-BE49-F238E27FC236}">
                  <a16:creationId xmlns:a16="http://schemas.microsoft.com/office/drawing/2014/main" id="{DEBD64C5-4A38-0B49-80AC-BF8BE88975E4}"/>
                </a:ext>
              </a:extLst>
            </p:cNvPr>
            <p:cNvSpPr/>
            <p:nvPr/>
          </p:nvSpPr>
          <p:spPr>
            <a:xfrm>
              <a:off x="6426356" y="4319765"/>
              <a:ext cx="1854200" cy="1854200"/>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223573F-AAEB-9E4D-AB18-0C388F69B41D}"/>
                </a:ext>
              </a:extLst>
            </p:cNvPr>
            <p:cNvCxnSpPr/>
            <p:nvPr/>
          </p:nvCxnSpPr>
          <p:spPr>
            <a:xfrm>
              <a:off x="5981856" y="6186665"/>
              <a:ext cx="29172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B0214994-BFB4-6443-837D-9E1E30DDC4E5}"/>
                </a:ext>
              </a:extLst>
            </p:cNvPr>
            <p:cNvCxnSpPr/>
            <p:nvPr/>
          </p:nvCxnSpPr>
          <p:spPr>
            <a:xfrm>
              <a:off x="7378856" y="5272265"/>
              <a:ext cx="1397000"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a:extLst>
                <a:ext uri="{FF2B5EF4-FFF2-40B4-BE49-F238E27FC236}">
                  <a16:creationId xmlns:a16="http://schemas.microsoft.com/office/drawing/2014/main" id="{2C0845FF-E38F-5445-95EE-DAB23C754354}"/>
                </a:ext>
              </a:extLst>
            </p:cNvPr>
            <p:cNvGraphicFramePr>
              <a:graphicFrameLocks noChangeAspect="1"/>
            </p:cNvGraphicFramePr>
            <p:nvPr/>
          </p:nvGraphicFramePr>
          <p:xfrm>
            <a:off x="7833486" y="4825365"/>
            <a:ext cx="1136650" cy="441325"/>
          </p:xfrm>
          <a:graphic>
            <a:graphicData uri="http://schemas.openxmlformats.org/presentationml/2006/ole">
              <mc:AlternateContent xmlns:mc="http://schemas.openxmlformats.org/markup-compatibility/2006">
                <mc:Choice xmlns:v="urn:schemas-microsoft-com:vml" Requires="v">
                  <p:oleObj spid="_x0000_s24634" r:id="rId20" imgW="622300" imgH="241300" progId="Equation.DSMT4">
                    <p:embed/>
                  </p:oleObj>
                </mc:Choice>
                <mc:Fallback>
                  <p:oleObj r:id="rId20" imgW="622300" imgH="241300" progId="Equation.DSMT4">
                    <p:embed/>
                    <p:pic>
                      <p:nvPicPr>
                        <p:cNvPr id="49" name="Object 48">
                          <a:extLst>
                            <a:ext uri="{FF2B5EF4-FFF2-40B4-BE49-F238E27FC236}">
                              <a16:creationId xmlns:a16="http://schemas.microsoft.com/office/drawing/2014/main" id="{2C0845FF-E38F-5445-95EE-DAB23C754354}"/>
                            </a:ext>
                          </a:extLst>
                        </p:cNvPr>
                        <p:cNvPicPr/>
                        <p:nvPr/>
                      </p:nvPicPr>
                      <p:blipFill>
                        <a:blip r:embed="rId21"/>
                        <a:stretch>
                          <a:fillRect/>
                        </a:stretch>
                      </p:blipFill>
                      <p:spPr>
                        <a:xfrm>
                          <a:off x="7833486" y="4825365"/>
                          <a:ext cx="1136650" cy="441325"/>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D2FE7B32-0735-444D-AE83-EB87DB476B20}"/>
                </a:ext>
              </a:extLst>
            </p:cNvPr>
            <p:cNvGraphicFramePr>
              <a:graphicFrameLocks noChangeAspect="1"/>
            </p:cNvGraphicFramePr>
            <p:nvPr/>
          </p:nvGraphicFramePr>
          <p:xfrm>
            <a:off x="7640780" y="6199214"/>
            <a:ext cx="277812" cy="255588"/>
          </p:xfrm>
          <a:graphic>
            <a:graphicData uri="http://schemas.openxmlformats.org/presentationml/2006/ole">
              <mc:AlternateContent xmlns:mc="http://schemas.openxmlformats.org/markup-compatibility/2006">
                <mc:Choice xmlns:v="urn:schemas-microsoft-com:vml" Requires="v">
                  <p:oleObj spid="_x0000_s24635" r:id="rId22" imgW="152400" imgH="139700" progId="Equation.DSMT4">
                    <p:embed/>
                  </p:oleObj>
                </mc:Choice>
                <mc:Fallback>
                  <p:oleObj r:id="rId22" imgW="152400" imgH="139700" progId="Equation.DSMT4">
                    <p:embed/>
                    <p:pic>
                      <p:nvPicPr>
                        <p:cNvPr id="50" name="Object 49">
                          <a:extLst>
                            <a:ext uri="{FF2B5EF4-FFF2-40B4-BE49-F238E27FC236}">
                              <a16:creationId xmlns:a16="http://schemas.microsoft.com/office/drawing/2014/main" id="{D2FE7B32-0735-444D-AE83-EB87DB476B20}"/>
                            </a:ext>
                          </a:extLst>
                        </p:cNvPr>
                        <p:cNvPicPr/>
                        <p:nvPr/>
                      </p:nvPicPr>
                      <p:blipFill>
                        <a:blip r:embed="rId12"/>
                        <a:stretch>
                          <a:fillRect/>
                        </a:stretch>
                      </p:blipFill>
                      <p:spPr>
                        <a:xfrm>
                          <a:off x="7640780" y="6199214"/>
                          <a:ext cx="277812" cy="255588"/>
                        </a:xfrm>
                        <a:prstGeom prst="rect">
                          <a:avLst/>
                        </a:prstGeom>
                      </p:spPr>
                    </p:pic>
                  </p:oleObj>
                </mc:Fallback>
              </mc:AlternateContent>
            </a:graphicData>
          </a:graphic>
        </p:graphicFrame>
        <p:sp>
          <p:nvSpPr>
            <p:cNvPr id="51" name="Arc 50">
              <a:extLst>
                <a:ext uri="{FF2B5EF4-FFF2-40B4-BE49-F238E27FC236}">
                  <a16:creationId xmlns:a16="http://schemas.microsoft.com/office/drawing/2014/main" id="{4024914A-298D-C14C-8B68-CAC0D2CC9F38}"/>
                </a:ext>
              </a:extLst>
            </p:cNvPr>
            <p:cNvSpPr/>
            <p:nvPr/>
          </p:nvSpPr>
          <p:spPr>
            <a:xfrm>
              <a:off x="7134869" y="5930531"/>
              <a:ext cx="488773" cy="488773"/>
            </a:xfrm>
            <a:prstGeom prst="arc">
              <a:avLst>
                <a:gd name="adj1" fmla="val 9356118"/>
                <a:gd name="adj2" fmla="val 3809517"/>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B4CE9DE0-1D31-A244-89E3-B122069F4F85}"/>
                </a:ext>
              </a:extLst>
            </p:cNvPr>
            <p:cNvCxnSpPr>
              <a:cxnSpLocks/>
            </p:cNvCxnSpPr>
            <p:nvPr/>
          </p:nvCxnSpPr>
          <p:spPr>
            <a:xfrm flipH="1">
              <a:off x="7493597" y="6252873"/>
              <a:ext cx="53517" cy="13104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5D84CF1-05C8-9B4C-9DB9-F5BF26DF3069}"/>
                </a:ext>
              </a:extLst>
            </p:cNvPr>
            <p:cNvCxnSpPr>
              <a:cxnSpLocks/>
            </p:cNvCxnSpPr>
            <p:nvPr/>
          </p:nvCxnSpPr>
          <p:spPr>
            <a:xfrm flipV="1">
              <a:off x="7493597" y="6355365"/>
              <a:ext cx="147183" cy="4013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B5F89231-11C1-1A4D-BEAE-F81B659811B4}"/>
                </a:ext>
              </a:extLst>
            </p:cNvPr>
            <p:cNvCxnSpPr>
              <a:cxnSpLocks/>
            </p:cNvCxnSpPr>
            <p:nvPr/>
          </p:nvCxnSpPr>
          <p:spPr>
            <a:xfrm flipH="1" flipV="1">
              <a:off x="7366630" y="5272265"/>
              <a:ext cx="12225" cy="90170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62" name="Object 61">
              <a:extLst>
                <a:ext uri="{FF2B5EF4-FFF2-40B4-BE49-F238E27FC236}">
                  <a16:creationId xmlns:a16="http://schemas.microsoft.com/office/drawing/2014/main" id="{85CE7541-E0EE-6842-BF1B-3DB0EE990734}"/>
                </a:ext>
              </a:extLst>
            </p:cNvPr>
            <p:cNvGraphicFramePr>
              <a:graphicFrameLocks noChangeAspect="1"/>
            </p:cNvGraphicFramePr>
            <p:nvPr/>
          </p:nvGraphicFramePr>
          <p:xfrm>
            <a:off x="7002463" y="5450840"/>
            <a:ext cx="301625" cy="279400"/>
          </p:xfrm>
          <a:graphic>
            <a:graphicData uri="http://schemas.openxmlformats.org/presentationml/2006/ole">
              <mc:AlternateContent xmlns:mc="http://schemas.openxmlformats.org/markup-compatibility/2006">
                <mc:Choice xmlns:v="urn:schemas-microsoft-com:vml" Requires="v">
                  <p:oleObj spid="_x0000_s24636" r:id="rId23" imgW="165100" imgH="152400" progId="Equation.DSMT4">
                    <p:embed/>
                  </p:oleObj>
                </mc:Choice>
                <mc:Fallback>
                  <p:oleObj r:id="rId23" imgW="165100" imgH="152400" progId="Equation.DSMT4">
                    <p:embed/>
                    <p:pic>
                      <p:nvPicPr>
                        <p:cNvPr id="62" name="Object 61">
                          <a:extLst>
                            <a:ext uri="{FF2B5EF4-FFF2-40B4-BE49-F238E27FC236}">
                              <a16:creationId xmlns:a16="http://schemas.microsoft.com/office/drawing/2014/main" id="{85CE7541-E0EE-6842-BF1B-3DB0EE990734}"/>
                            </a:ext>
                          </a:extLst>
                        </p:cNvPr>
                        <p:cNvPicPr/>
                        <p:nvPr/>
                      </p:nvPicPr>
                      <p:blipFill>
                        <a:blip r:embed="rId24"/>
                        <a:stretch>
                          <a:fillRect/>
                        </a:stretch>
                      </p:blipFill>
                      <p:spPr>
                        <a:xfrm>
                          <a:off x="7002463" y="5450840"/>
                          <a:ext cx="301625" cy="279400"/>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AD47CBEC-FA93-BB40-BB80-350C212FC687}"/>
                </a:ext>
              </a:extLst>
            </p:cNvPr>
            <p:cNvSpPr txBox="1"/>
            <p:nvPr/>
          </p:nvSpPr>
          <p:spPr>
            <a:xfrm>
              <a:off x="5728826" y="6349765"/>
              <a:ext cx="1617751" cy="307777"/>
            </a:xfrm>
            <a:prstGeom prst="rect">
              <a:avLst/>
            </a:prstGeom>
            <a:noFill/>
          </p:spPr>
          <p:txBody>
            <a:bodyPr wrap="none" rtlCol="0">
              <a:spAutoFit/>
            </a:bodyPr>
            <a:lstStyle/>
            <a:p>
              <a:r>
                <a:rPr lang="en-US" sz="1400" dirty="0"/>
                <a:t>zero velocity point</a:t>
              </a:r>
            </a:p>
          </p:txBody>
        </p:sp>
        <p:sp>
          <p:nvSpPr>
            <p:cNvPr id="61" name="Freeform 60">
              <a:extLst>
                <a:ext uri="{FF2B5EF4-FFF2-40B4-BE49-F238E27FC236}">
                  <a16:creationId xmlns:a16="http://schemas.microsoft.com/office/drawing/2014/main" id="{33833BB3-7302-0E45-8161-37203FCD36E8}"/>
                </a:ext>
              </a:extLst>
            </p:cNvPr>
            <p:cNvSpPr/>
            <p:nvPr/>
          </p:nvSpPr>
          <p:spPr>
            <a:xfrm>
              <a:off x="7303770" y="6263640"/>
              <a:ext cx="116880" cy="275656"/>
            </a:xfrm>
            <a:custGeom>
              <a:avLst/>
              <a:gdLst>
                <a:gd name="connsiteX0" fmla="*/ 0 w 116880"/>
                <a:gd name="connsiteY0" fmla="*/ 251460 h 275656"/>
                <a:gd name="connsiteX1" fmla="*/ 114300 w 116880"/>
                <a:gd name="connsiteY1" fmla="*/ 251460 h 275656"/>
                <a:gd name="connsiteX2" fmla="*/ 68580 w 116880"/>
                <a:gd name="connsiteY2" fmla="*/ 0 h 275656"/>
              </a:gdLst>
              <a:ahLst/>
              <a:cxnLst>
                <a:cxn ang="0">
                  <a:pos x="connsiteX0" y="connsiteY0"/>
                </a:cxn>
                <a:cxn ang="0">
                  <a:pos x="connsiteX1" y="connsiteY1"/>
                </a:cxn>
                <a:cxn ang="0">
                  <a:pos x="connsiteX2" y="connsiteY2"/>
                </a:cxn>
              </a:cxnLst>
              <a:rect l="l" t="t" r="r" b="b"/>
              <a:pathLst>
                <a:path w="116880" h="275656">
                  <a:moveTo>
                    <a:pt x="0" y="251460"/>
                  </a:moveTo>
                  <a:cubicBezTo>
                    <a:pt x="51435" y="272415"/>
                    <a:pt x="102870" y="293370"/>
                    <a:pt x="114300" y="251460"/>
                  </a:cubicBezTo>
                  <a:cubicBezTo>
                    <a:pt x="125730" y="209550"/>
                    <a:pt x="97155" y="104775"/>
                    <a:pt x="68580" y="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 Box 2">
            <a:extLst>
              <a:ext uri="{FF2B5EF4-FFF2-40B4-BE49-F238E27FC236}">
                <a16:creationId xmlns:a16="http://schemas.microsoft.com/office/drawing/2014/main" id="{73415F3C-2419-4E4E-BFF3-0710863E4CC1}"/>
              </a:ext>
            </a:extLst>
          </p:cNvPr>
          <p:cNvSpPr txBox="1">
            <a:spLocks/>
          </p:cNvSpPr>
          <p:nvPr/>
        </p:nvSpPr>
        <p:spPr bwMode="auto">
          <a:xfrm>
            <a:off x="83718" y="6269699"/>
            <a:ext cx="23486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0000"/>
                </a:solidFill>
                <a:latin typeface="Apple Chancery" panose="03020702040506060504" pitchFamily="66" charset="-79"/>
                <a:cs typeface="Apple Chancery" panose="03020702040506060504" pitchFamily="66" charset="-79"/>
                <a:sym typeface="Gill Sans" charset="0"/>
              </a:rPr>
              <a:t>This is important!!!</a:t>
            </a:r>
          </a:p>
        </p:txBody>
      </p:sp>
    </p:spTree>
    <p:extLst>
      <p:ext uri="{BB962C8B-B14F-4D97-AF65-F5344CB8AC3E}">
        <p14:creationId xmlns:p14="http://schemas.microsoft.com/office/powerpoint/2010/main" val="219663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ssolve">
                                      <p:cBhvr>
                                        <p:cTn id="36" dur="500"/>
                                        <p:tgtEl>
                                          <p:spTgt spid="44"/>
                                        </p:tgtEl>
                                      </p:cBhvr>
                                    </p:animEffect>
                                  </p:childTnLst>
                                </p:cTn>
                              </p:par>
                              <p:par>
                                <p:cTn id="37" presetID="9"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dissolv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dissolve">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P spid="44"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p:sp>
        <p:nvSpPr>
          <p:cNvPr id="3" name="Content Placeholder 2"/>
          <p:cNvSpPr>
            <a:spLocks noGrp="1"/>
          </p:cNvSpPr>
          <p:nvPr>
            <p:ph idx="1"/>
          </p:nvPr>
        </p:nvSpPr>
        <p:spPr>
          <a:xfrm>
            <a:off x="457200" y="1417638"/>
            <a:ext cx="8229600" cy="4525963"/>
          </a:xfrm>
        </p:spPr>
        <p:txBody>
          <a:bodyPr>
            <a:normAutofit fontScale="92500"/>
          </a:bodyPr>
          <a:lstStyle/>
          <a:p>
            <a:r>
              <a:rPr lang="en-US" dirty="0"/>
              <a:t>  </a:t>
            </a:r>
            <a:r>
              <a:rPr lang="en-US" sz="2200" dirty="0"/>
              <a:t>We have now covered what will be on Quiz 1 tomorrow.</a:t>
            </a:r>
          </a:p>
          <a:p>
            <a:r>
              <a:rPr lang="en-US" dirty="0"/>
              <a:t>  </a:t>
            </a:r>
            <a:r>
              <a:rPr lang="en-US" sz="2200" dirty="0"/>
              <a:t>Be able to:</a:t>
            </a:r>
          </a:p>
          <a:p>
            <a:pPr lvl="1"/>
            <a:r>
              <a:rPr lang="en-US" dirty="0"/>
              <a:t>State the rotational counterparts of translational motion (e.g. position, velocity, acceleration) in both systems and how they're related (e.g. v = r𝛚)</a:t>
            </a:r>
          </a:p>
          <a:p>
            <a:pPr lvl="1"/>
            <a:r>
              <a:rPr lang="en-US" dirty="0"/>
              <a:t>State the rotational kinematic equations and use them to solve problems like the ones from class/in the </a:t>
            </a:r>
            <a:r>
              <a:rPr lang="en-US" dirty="0" err="1"/>
              <a:t>ppt</a:t>
            </a:r>
            <a:endParaRPr lang="en-US" dirty="0"/>
          </a:p>
          <a:p>
            <a:pPr lvl="1"/>
            <a:r>
              <a:rPr lang="en-US" dirty="0"/>
              <a:t>Interpret unit-vector notation for angular velocity and how we determine direction</a:t>
            </a:r>
          </a:p>
          <a:p>
            <a:pPr lvl="1"/>
            <a:r>
              <a:rPr lang="en-US" dirty="0"/>
              <a:t>Explain any examples we've talked about in class (e.g. rolling about point of contact)</a:t>
            </a:r>
          </a:p>
          <a:p>
            <a:pPr lvl="1"/>
            <a:endParaRPr lang="en-US" dirty="0"/>
          </a:p>
          <a:p>
            <a:pPr lvl="1"/>
            <a:endParaRPr lang="en-US" dirty="0"/>
          </a:p>
          <a:p>
            <a:r>
              <a:rPr lang="en-US" dirty="0"/>
              <a:t> </a:t>
            </a:r>
            <a:r>
              <a:rPr lang="en-US" sz="2200" dirty="0"/>
              <a:t>Anything after this slide is </a:t>
            </a:r>
            <a:r>
              <a:rPr lang="en-US" sz="2200" u="sng" dirty="0"/>
              <a:t>not</a:t>
            </a:r>
            <a:r>
              <a:rPr lang="en-US" sz="2200" dirty="0"/>
              <a:t> on quiz 1</a:t>
            </a:r>
            <a:endParaRPr lang="en-US" dirty="0"/>
          </a:p>
        </p:txBody>
      </p:sp>
    </p:spTree>
    <p:extLst>
      <p:ext uri="{BB962C8B-B14F-4D97-AF65-F5344CB8AC3E}">
        <p14:creationId xmlns:p14="http://schemas.microsoft.com/office/powerpoint/2010/main" val="121522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a:t>
            </a:r>
            <a:r>
              <a:rPr lang="mr-IN" dirty="0"/>
              <a:t>…</a:t>
            </a:r>
            <a:endParaRPr lang="en-US" dirty="0"/>
          </a:p>
        </p:txBody>
      </p:sp>
      <p:sp>
        <p:nvSpPr>
          <p:cNvPr id="6" name="TextBox 5">
            <a:extLst>
              <a:ext uri="{FF2B5EF4-FFF2-40B4-BE49-F238E27FC236}">
                <a16:creationId xmlns:a16="http://schemas.microsoft.com/office/drawing/2014/main" id="{3E8D3939-D04D-CA49-B202-64108F9FC6A6}"/>
              </a:ext>
            </a:extLst>
          </p:cNvPr>
          <p:cNvSpPr txBox="1"/>
          <p:nvPr/>
        </p:nvSpPr>
        <p:spPr>
          <a:xfrm>
            <a:off x="289368" y="1539433"/>
            <a:ext cx="8530541" cy="1138773"/>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Up until now,</a:t>
            </a:r>
            <a:r>
              <a:rPr lang="en-US" sz="2000" dirty="0">
                <a:solidFill>
                  <a:srgbClr val="FF0000"/>
                </a:solidFill>
                <a:latin typeface="Apple Chancery" panose="03020702040506060504" pitchFamily="66" charset="-79"/>
                <a:cs typeface="Apple Chancery" panose="03020702040506060504" pitchFamily="66" charset="-79"/>
              </a:rPr>
              <a:t> </a:t>
            </a:r>
            <a:r>
              <a:rPr lang="en-US" sz="2000" dirty="0">
                <a:latin typeface="Times New Roman" panose="02020603050405020304" pitchFamily="18" charset="0"/>
                <a:cs typeface="Times New Roman" panose="02020603050405020304" pitchFamily="18" charset="0"/>
              </a:rPr>
              <a:t>almost everything we’ve done has </a:t>
            </a:r>
            <a:r>
              <a:rPr lang="en-US" sz="2000" dirty="0">
                <a:solidFill>
                  <a:srgbClr val="0D38D4"/>
                </a:solidFill>
                <a:latin typeface="Times New Roman" panose="02020603050405020304" pitchFamily="18" charset="0"/>
                <a:cs typeface="Times New Roman" panose="02020603050405020304" pitchFamily="18" charset="0"/>
              </a:rPr>
              <a:t>assumed bodies </a:t>
            </a:r>
            <a:r>
              <a:rPr lang="en-US" sz="2000" dirty="0">
                <a:latin typeface="Times New Roman" panose="02020603050405020304" pitchFamily="18" charset="0"/>
                <a:cs typeface="Times New Roman" panose="02020603050405020304" pitchFamily="18" charset="0"/>
              </a:rPr>
              <a:t>can be </a:t>
            </a:r>
            <a:r>
              <a:rPr lang="en-US" sz="2000" dirty="0">
                <a:solidFill>
                  <a:srgbClr val="0D38D4"/>
                </a:solidFill>
                <a:latin typeface="Times New Roman" panose="02020603050405020304" pitchFamily="18" charset="0"/>
                <a:cs typeface="Times New Roman" panose="02020603050405020304" pitchFamily="18" charset="0"/>
              </a:rPr>
              <a:t>approximated as point masses</a:t>
            </a:r>
            <a:r>
              <a:rPr lang="en-US" sz="2000" dirty="0">
                <a:latin typeface="Times New Roman" panose="02020603050405020304" pitchFamily="18" charset="0"/>
                <a:cs typeface="Times New Roman" panose="02020603050405020304" pitchFamily="18" charset="0"/>
              </a:rPr>
              <a:t>, and nothing is actually rotating, not even the balls  we’ve rolled down inclines as demonstrations (remember the loop-the-loop?). </a:t>
            </a:r>
            <a:r>
              <a:rPr lang="en-US" sz="2400" dirty="0">
                <a:latin typeface="Apple Chancery" panose="03020702040506060504" pitchFamily="66" charset="-79"/>
                <a:cs typeface="Apple Chancery" panose="03020702040506060504" pitchFamily="66" charset="-79"/>
              </a:rPr>
              <a:t> </a:t>
            </a:r>
            <a:endParaRPr lang="en-US" dirty="0">
              <a:latin typeface="Apple Chancery" panose="03020702040506060504" pitchFamily="66" charset="-79"/>
              <a:cs typeface="Apple Chancery" panose="03020702040506060504" pitchFamily="66" charset="-79"/>
            </a:endParaRPr>
          </a:p>
        </p:txBody>
      </p:sp>
      <p:sp>
        <p:nvSpPr>
          <p:cNvPr id="7" name="TextBox 6">
            <a:extLst>
              <a:ext uri="{FF2B5EF4-FFF2-40B4-BE49-F238E27FC236}">
                <a16:creationId xmlns:a16="http://schemas.microsoft.com/office/drawing/2014/main" id="{B10319EE-DB70-B648-8B15-F9A9E222037E}"/>
              </a:ext>
            </a:extLst>
          </p:cNvPr>
          <p:cNvSpPr txBox="1"/>
          <p:nvPr/>
        </p:nvSpPr>
        <p:spPr>
          <a:xfrm>
            <a:off x="289367" y="2859613"/>
            <a:ext cx="8530541"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It’s time</a:t>
            </a:r>
            <a:r>
              <a:rPr lang="en-US" sz="2000" dirty="0">
                <a:solidFill>
                  <a:srgbClr val="FF0000"/>
                </a:solidFill>
                <a:latin typeface="Apple Chancery" panose="03020702040506060504" pitchFamily="66" charset="-79"/>
                <a:cs typeface="Apple Chancery" panose="03020702040506060504" pitchFamily="66" charset="-79"/>
              </a:rPr>
              <a:t> </a:t>
            </a:r>
            <a:r>
              <a:rPr lang="en-US" sz="2000" dirty="0">
                <a:latin typeface="Times New Roman" panose="02020603050405020304" pitchFamily="18" charset="0"/>
                <a:cs typeface="Times New Roman" panose="02020603050405020304" pitchFamily="18" charset="0"/>
              </a:rPr>
              <a:t>to </a:t>
            </a:r>
            <a:r>
              <a:rPr lang="en-US" sz="2000" dirty="0">
                <a:solidFill>
                  <a:srgbClr val="0D38D4"/>
                </a:solidFill>
                <a:latin typeface="Times New Roman" panose="02020603050405020304" pitchFamily="18" charset="0"/>
                <a:cs typeface="Times New Roman" panose="02020603050405020304" pitchFamily="18" charset="0"/>
              </a:rPr>
              <a:t>look at </a:t>
            </a:r>
            <a:r>
              <a:rPr lang="en-US" sz="2000" dirty="0">
                <a:latin typeface="Times New Roman" panose="02020603050405020304" pitchFamily="18" charset="0"/>
                <a:cs typeface="Times New Roman" panose="02020603050405020304" pitchFamily="18" charset="0"/>
              </a:rPr>
              <a:t>the </a:t>
            </a:r>
            <a:r>
              <a:rPr lang="en-US" sz="2000" dirty="0">
                <a:solidFill>
                  <a:srgbClr val="0D38D4"/>
                </a:solidFill>
                <a:latin typeface="Times New Roman" panose="02020603050405020304" pitchFamily="18" charset="0"/>
                <a:cs typeface="Times New Roman" panose="02020603050405020304" pitchFamily="18" charset="0"/>
              </a:rPr>
              <a:t>world of rotation</a:t>
            </a:r>
            <a:r>
              <a:rPr lang="en-US" sz="2000" dirty="0">
                <a:latin typeface="Times New Roman" panose="02020603050405020304" pitchFamily="18" charset="0"/>
                <a:cs typeface="Times New Roman" panose="02020603050405020304" pitchFamily="18" charset="0"/>
              </a:rPr>
              <a:t>.</a:t>
            </a:r>
            <a:endParaRPr lang="en-US" dirty="0">
              <a:latin typeface="Apple Chancery" panose="03020702040506060504" pitchFamily="66" charset="-79"/>
              <a:cs typeface="Apple Chancery" panose="03020702040506060504" pitchFamily="66" charset="-79"/>
            </a:endParaRPr>
          </a:p>
        </p:txBody>
      </p:sp>
      <p:sp>
        <p:nvSpPr>
          <p:cNvPr id="8" name="TextBox 7">
            <a:extLst>
              <a:ext uri="{FF2B5EF4-FFF2-40B4-BE49-F238E27FC236}">
                <a16:creationId xmlns:a16="http://schemas.microsoft.com/office/drawing/2014/main" id="{9D5710F2-DCC2-4048-9B6F-5CA67464D51E}"/>
              </a:ext>
            </a:extLst>
          </p:cNvPr>
          <p:cNvSpPr txBox="1"/>
          <p:nvPr/>
        </p:nvSpPr>
        <p:spPr>
          <a:xfrm>
            <a:off x="289366" y="3476633"/>
            <a:ext cx="8530541" cy="1077218"/>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What you are </a:t>
            </a:r>
            <a:r>
              <a:rPr lang="en-US" sz="2000" dirty="0">
                <a:latin typeface="Times New Roman" panose="02020603050405020304" pitchFamily="18" charset="0"/>
                <a:cs typeface="Times New Roman" panose="02020603050405020304" pitchFamily="18" charset="0"/>
              </a:rPr>
              <a:t>going to find is that </a:t>
            </a:r>
            <a:r>
              <a:rPr lang="en-US" sz="2000" dirty="0">
                <a:solidFill>
                  <a:srgbClr val="0D38D4"/>
                </a:solidFill>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solidFill>
                  <a:srgbClr val="0D38D4"/>
                </a:solidFill>
                <a:latin typeface="Times New Roman" panose="02020603050405020304" pitchFamily="18" charset="0"/>
                <a:cs typeface="Times New Roman" panose="02020603050405020304" pitchFamily="18" charset="0"/>
              </a:rPr>
              <a:t>every principle, every law, every parameter, indeed every equation </a:t>
            </a:r>
            <a:r>
              <a:rPr lang="en-US" sz="2000" dirty="0">
                <a:latin typeface="Times New Roman" panose="02020603050405020304" pitchFamily="18" charset="0"/>
                <a:cs typeface="Times New Roman" panose="02020603050405020304" pitchFamily="18" charset="0"/>
              </a:rPr>
              <a:t>that exists within the world of translational motion, </a:t>
            </a:r>
            <a:r>
              <a:rPr lang="en-US" sz="2000" dirty="0">
                <a:solidFill>
                  <a:srgbClr val="0D38D4"/>
                </a:solidFill>
                <a:latin typeface="Times New Roman" panose="02020603050405020304" pitchFamily="18" charset="0"/>
                <a:cs typeface="Times New Roman" panose="02020603050405020304" pitchFamily="18" charset="0"/>
              </a:rPr>
              <a:t>there exists a rotational counterpart</a:t>
            </a:r>
            <a:r>
              <a:rPr lang="en-US" sz="2000" dirty="0">
                <a:latin typeface="Times New Roman" panose="02020603050405020304" pitchFamily="18" charset="0"/>
                <a:cs typeface="Times New Roman" panose="02020603050405020304" pitchFamily="18" charset="0"/>
              </a:rPr>
              <a:t>.</a:t>
            </a:r>
            <a:endParaRPr lang="en-US" dirty="0">
              <a:latin typeface="Apple Chancery" panose="03020702040506060504" pitchFamily="66" charset="-79"/>
              <a:cs typeface="Apple Chancery" panose="03020702040506060504" pitchFamily="66" charset="-79"/>
            </a:endParaRPr>
          </a:p>
        </p:txBody>
      </p:sp>
      <p:sp>
        <p:nvSpPr>
          <p:cNvPr id="9" name="TextBox 8">
            <a:extLst>
              <a:ext uri="{FF2B5EF4-FFF2-40B4-BE49-F238E27FC236}">
                <a16:creationId xmlns:a16="http://schemas.microsoft.com/office/drawing/2014/main" id="{0239419E-B0FA-F447-9410-C93AEDD569C4}"/>
              </a:ext>
            </a:extLst>
          </p:cNvPr>
          <p:cNvSpPr txBox="1"/>
          <p:nvPr/>
        </p:nvSpPr>
        <p:spPr>
          <a:xfrm>
            <a:off x="289366" y="4707516"/>
            <a:ext cx="8530541" cy="1077218"/>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What more, </a:t>
            </a:r>
            <a:r>
              <a:rPr lang="en-US" sz="2000" dirty="0">
                <a:latin typeface="Times New Roman" panose="02020603050405020304" pitchFamily="18" charset="0"/>
                <a:cs typeface="Times New Roman" panose="02020603050405020304" pitchFamily="18" charset="0"/>
              </a:rPr>
              <a:t>you are about to run into some </a:t>
            </a:r>
            <a:r>
              <a:rPr lang="en-US" sz="2000" dirty="0">
                <a:solidFill>
                  <a:srgbClr val="0D38D4"/>
                </a:solidFill>
                <a:latin typeface="Times New Roman" panose="02020603050405020304" pitchFamily="18" charset="0"/>
                <a:cs typeface="Times New Roman" panose="02020603050405020304" pitchFamily="18" charset="0"/>
              </a:rPr>
              <a:t>very unexpected phenomenon</a:t>
            </a:r>
            <a:r>
              <a:rPr lang="en-US" sz="2000" dirty="0">
                <a:latin typeface="Times New Roman" panose="02020603050405020304" pitchFamily="18" charset="0"/>
                <a:cs typeface="Times New Roman" panose="02020603050405020304" pitchFamily="18" charset="0"/>
              </a:rPr>
              <a:t>, all of which </a:t>
            </a:r>
            <a:r>
              <a:rPr lang="en-US" sz="2000" dirty="0">
                <a:solidFill>
                  <a:srgbClr val="0D38D4"/>
                </a:solidFill>
                <a:latin typeface="Times New Roman" panose="02020603050405020304" pitchFamily="18" charset="0"/>
                <a:cs typeface="Times New Roman" panose="02020603050405020304" pitchFamily="18" charset="0"/>
              </a:rPr>
              <a:t>needs to be predictable </a:t>
            </a:r>
            <a:r>
              <a:rPr lang="en-US" sz="2000" dirty="0">
                <a:solidFill>
                  <a:srgbClr val="31BB05"/>
                </a:solidFill>
                <a:latin typeface="Times New Roman" panose="02020603050405020304" pitchFamily="18" charset="0"/>
                <a:cs typeface="Times New Roman" panose="02020603050405020304" pitchFamily="18" charset="0"/>
              </a:rPr>
              <a:t>if</a:t>
            </a:r>
            <a:r>
              <a:rPr lang="en-US" sz="2000" dirty="0">
                <a:latin typeface="Times New Roman" panose="02020603050405020304" pitchFamily="18" charset="0"/>
                <a:cs typeface="Times New Roman" panose="02020603050405020304" pitchFamily="18" charset="0"/>
              </a:rPr>
              <a:t> </a:t>
            </a:r>
            <a:r>
              <a:rPr lang="en-US" sz="2000" dirty="0">
                <a:solidFill>
                  <a:srgbClr val="31BB05"/>
                </a:solidFill>
                <a:latin typeface="Times New Roman" panose="02020603050405020304" pitchFamily="18" charset="0"/>
                <a:cs typeface="Times New Roman" panose="02020603050405020304" pitchFamily="18" charset="0"/>
              </a:rPr>
              <a:t>our</a:t>
            </a:r>
            <a:r>
              <a:rPr lang="en-US" sz="2000" dirty="0">
                <a:latin typeface="Times New Roman" panose="02020603050405020304" pitchFamily="18" charset="0"/>
                <a:cs typeface="Times New Roman" panose="02020603050405020304" pitchFamily="18" charset="0"/>
              </a:rPr>
              <a:t> </a:t>
            </a:r>
            <a:r>
              <a:rPr lang="en-US" sz="2000" dirty="0">
                <a:solidFill>
                  <a:srgbClr val="31BB05"/>
                </a:solidFill>
                <a:latin typeface="Times New Roman" panose="02020603050405020304" pitchFamily="18" charset="0"/>
                <a:cs typeface="Times New Roman" panose="02020603050405020304" pitchFamily="18" charset="0"/>
              </a:rPr>
              <a:t>theories</a:t>
            </a:r>
            <a:r>
              <a:rPr lang="en-US" sz="2000" dirty="0">
                <a:latin typeface="Times New Roman" panose="02020603050405020304" pitchFamily="18" charset="0"/>
                <a:cs typeface="Times New Roman" panose="02020603050405020304" pitchFamily="18" charset="0"/>
              </a:rPr>
              <a:t> about rotation </a:t>
            </a:r>
            <a:r>
              <a:rPr lang="en-US" sz="2000" dirty="0">
                <a:solidFill>
                  <a:srgbClr val="31BB05"/>
                </a:solidFill>
                <a:latin typeface="Times New Roman" panose="02020603050405020304" pitchFamily="18" charset="0"/>
                <a:cs typeface="Times New Roman" panose="02020603050405020304" pitchFamily="18" charset="0"/>
              </a:rPr>
              <a:t>are correct</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For instance</a:t>
            </a:r>
            <a:r>
              <a:rPr lang="en-US" sz="2000" dirty="0">
                <a:latin typeface="Times New Roman" panose="02020603050405020304" pitchFamily="18" charset="0"/>
                <a:cs typeface="Times New Roman" panose="02020603050405020304" pitchFamily="18" charset="0"/>
              </a:rPr>
              <a:t>:</a:t>
            </a:r>
            <a:endParaRPr lang="en-US" dirty="0">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4325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8" y="1302901"/>
            <a:ext cx="3865154" cy="3688001"/>
          </a:xfrm>
          <a:prstGeom prst="rect">
            <a:avLst/>
          </a:prstGeom>
        </p:spPr>
      </p:pic>
      <p:sp>
        <p:nvSpPr>
          <p:cNvPr id="2" name="Title 1"/>
          <p:cNvSpPr>
            <a:spLocks noGrp="1"/>
          </p:cNvSpPr>
          <p:nvPr>
            <p:ph type="title"/>
          </p:nvPr>
        </p:nvSpPr>
        <p:spPr/>
        <p:txBody>
          <a:bodyPr>
            <a:normAutofit/>
          </a:bodyPr>
          <a:lstStyle/>
          <a:p>
            <a:r>
              <a:rPr lang="en-US" dirty="0"/>
              <a:t>Consider a Wheel Suspended as Shown</a:t>
            </a:r>
          </a:p>
        </p:txBody>
      </p:sp>
      <p:sp>
        <p:nvSpPr>
          <p:cNvPr id="5" name="TextBox 4"/>
          <p:cNvSpPr txBox="1"/>
          <p:nvPr/>
        </p:nvSpPr>
        <p:spPr>
          <a:xfrm>
            <a:off x="1001122" y="4659085"/>
            <a:ext cx="2275115" cy="184666"/>
          </a:xfrm>
          <a:prstGeom prst="rect">
            <a:avLst/>
          </a:prstGeom>
          <a:noFill/>
        </p:spPr>
        <p:txBody>
          <a:bodyPr wrap="square" rtlCol="0">
            <a:spAutoFit/>
          </a:bodyPr>
          <a:lstStyle/>
          <a:p>
            <a:r>
              <a:rPr lang="en-US" sz="600"/>
              <a:t>https://</a:t>
            </a:r>
            <a:r>
              <a:rPr lang="en-US" sz="600" dirty="0" err="1"/>
              <a:t>www.exploratorium.edu</a:t>
            </a:r>
            <a:r>
              <a:rPr lang="en-US" sz="600" dirty="0"/>
              <a:t>/snacks/bicycle-wheel-gyro</a:t>
            </a:r>
          </a:p>
        </p:txBody>
      </p:sp>
      <p:sp>
        <p:nvSpPr>
          <p:cNvPr id="8" name="TextBox 7"/>
          <p:cNvSpPr txBox="1"/>
          <p:nvPr/>
        </p:nvSpPr>
        <p:spPr>
          <a:xfrm>
            <a:off x="233478" y="5416409"/>
            <a:ext cx="8667454" cy="769441"/>
          </a:xfrm>
          <a:prstGeom prst="rect">
            <a:avLst/>
          </a:prstGeom>
          <a:noFill/>
        </p:spPr>
        <p:txBody>
          <a:bodyPr wrap="square" rtlCol="0">
            <a:spAutoFit/>
          </a:bodyPr>
          <a:lstStyle/>
          <a:p>
            <a:r>
              <a:rPr lang="en-US" sz="2400" i="1" dirty="0">
                <a:solidFill>
                  <a:srgbClr val="FF0000"/>
                </a:solidFill>
                <a:latin typeface="Apple Chancery" panose="03020702040506060504" pitchFamily="66" charset="-79"/>
                <a:cs typeface="Apple Chancery" panose="03020702040506060504" pitchFamily="66" charset="-79"/>
              </a:rPr>
              <a:t>By the end</a:t>
            </a:r>
            <a:r>
              <a:rPr lang="en-US" sz="2400" i="1" dirty="0">
                <a:latin typeface="Apple Chancery" panose="03020702040506060504" pitchFamily="66" charset="-79"/>
                <a:cs typeface="Apple Chancery" panose="03020702040506060504" pitchFamily="66" charset="-79"/>
              </a:rPr>
              <a:t> </a:t>
            </a:r>
            <a:r>
              <a:rPr lang="en-US" sz="2000" i="1" dirty="0">
                <a:latin typeface="Times New Roman" panose="02020603050405020304" pitchFamily="18" charset="0"/>
                <a:cs typeface="Times New Roman" panose="02020603050405020304" pitchFamily="18" charset="0"/>
              </a:rPr>
              <a:t>of this unit, you will have the tools required to, if not explain what’s going on, at the very least PREDICT that it should happen!</a:t>
            </a:r>
          </a:p>
        </p:txBody>
      </p:sp>
      <p:sp>
        <p:nvSpPr>
          <p:cNvPr id="3" name="TextBox 2">
            <a:extLst>
              <a:ext uri="{FF2B5EF4-FFF2-40B4-BE49-F238E27FC236}">
                <a16:creationId xmlns:a16="http://schemas.microsoft.com/office/drawing/2014/main" id="{F478E5AD-8A4E-744B-A66A-8DCC3B6A8CFA}"/>
              </a:ext>
            </a:extLst>
          </p:cNvPr>
          <p:cNvSpPr txBox="1"/>
          <p:nvPr/>
        </p:nvSpPr>
        <p:spPr>
          <a:xfrm>
            <a:off x="3576575" y="1528631"/>
            <a:ext cx="4743057" cy="830997"/>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A wheel </a:t>
            </a:r>
            <a:r>
              <a:rPr lang="en-US" sz="2000" dirty="0">
                <a:latin typeface="Times New Roman" panose="02020603050405020304" pitchFamily="18" charset="0"/>
                <a:cs typeface="Times New Roman" panose="02020603050405020304" pitchFamily="18" charset="0"/>
              </a:rPr>
              <a:t>suspended from the ceiling is held motionless in the position shown.</a:t>
            </a:r>
            <a:endParaRPr lang="en-US" dirty="0"/>
          </a:p>
        </p:txBody>
      </p:sp>
      <p:sp>
        <p:nvSpPr>
          <p:cNvPr id="9" name="TextBox 8">
            <a:extLst>
              <a:ext uri="{FF2B5EF4-FFF2-40B4-BE49-F238E27FC236}">
                <a16:creationId xmlns:a16="http://schemas.microsoft.com/office/drawing/2014/main" id="{3B972B11-EA0C-0B4C-9969-70FC5610FAFE}"/>
              </a:ext>
            </a:extLst>
          </p:cNvPr>
          <p:cNvSpPr txBox="1"/>
          <p:nvPr/>
        </p:nvSpPr>
        <p:spPr>
          <a:xfrm>
            <a:off x="3819646" y="2365458"/>
            <a:ext cx="474305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will happen when it is released?</a:t>
            </a:r>
            <a:endParaRPr lang="en-US" dirty="0"/>
          </a:p>
        </p:txBody>
      </p:sp>
      <p:sp>
        <p:nvSpPr>
          <p:cNvPr id="10" name="TextBox 9">
            <a:extLst>
              <a:ext uri="{FF2B5EF4-FFF2-40B4-BE49-F238E27FC236}">
                <a16:creationId xmlns:a16="http://schemas.microsoft.com/office/drawing/2014/main" id="{86C252DF-CD85-1449-86FD-CDB5DF36F1ED}"/>
              </a:ext>
            </a:extLst>
          </p:cNvPr>
          <p:cNvSpPr txBox="1"/>
          <p:nvPr/>
        </p:nvSpPr>
        <p:spPr>
          <a:xfrm>
            <a:off x="4071257" y="2823737"/>
            <a:ext cx="474305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One would expect it to just flop over . . . which it will do if you try it . . .</a:t>
            </a:r>
            <a:endParaRPr lang="en-US" sz="1600" dirty="0"/>
          </a:p>
        </p:txBody>
      </p:sp>
      <p:sp>
        <p:nvSpPr>
          <p:cNvPr id="11" name="TextBox 10">
            <a:extLst>
              <a:ext uri="{FF2B5EF4-FFF2-40B4-BE49-F238E27FC236}">
                <a16:creationId xmlns:a16="http://schemas.microsoft.com/office/drawing/2014/main" id="{90CBC381-2784-5B45-8610-5B9E4835B6C3}"/>
              </a:ext>
            </a:extLst>
          </p:cNvPr>
          <p:cNvSpPr txBox="1"/>
          <p:nvPr/>
        </p:nvSpPr>
        <p:spPr>
          <a:xfrm>
            <a:off x="3576575" y="3630321"/>
            <a:ext cx="4743057" cy="461665"/>
          </a:xfrm>
          <a:prstGeom prst="rect">
            <a:avLst/>
          </a:prstGeom>
          <a:noFill/>
        </p:spPr>
        <p:txBody>
          <a:bodyPr wrap="square" rtlCol="0">
            <a:spAutoFit/>
          </a:bodyPr>
          <a:lstStyle/>
          <a:p>
            <a:r>
              <a:rPr lang="en-US" sz="2400" dirty="0">
                <a:solidFill>
                  <a:srgbClr val="FF0000"/>
                </a:solidFill>
                <a:latin typeface="Apple Chancery" panose="03020702040506060504" pitchFamily="66" charset="-79"/>
                <a:cs typeface="Apple Chancery" panose="03020702040506060504" pitchFamily="66" charset="-79"/>
              </a:rPr>
              <a:t>But get it spinning </a:t>
            </a:r>
            <a:r>
              <a:rPr lang="en-US" sz="2000" dirty="0">
                <a:latin typeface="Times New Roman" panose="02020603050405020304" pitchFamily="18" charset="0"/>
                <a:cs typeface="Times New Roman" panose="02020603050405020304" pitchFamily="18" charset="0"/>
              </a:rPr>
              <a:t>. . . </a:t>
            </a:r>
            <a:endParaRPr lang="en-US" dirty="0"/>
          </a:p>
        </p:txBody>
      </p:sp>
      <p:sp>
        <p:nvSpPr>
          <p:cNvPr id="12" name="TextBox 11">
            <a:extLst>
              <a:ext uri="{FF2B5EF4-FFF2-40B4-BE49-F238E27FC236}">
                <a16:creationId xmlns:a16="http://schemas.microsoft.com/office/drawing/2014/main" id="{1F0C959B-267A-5841-95FA-2363B2695CDD}"/>
              </a:ext>
            </a:extLst>
          </p:cNvPr>
          <p:cNvSpPr txBox="1"/>
          <p:nvPr/>
        </p:nvSpPr>
        <p:spPr>
          <a:xfrm>
            <a:off x="3819646" y="4149852"/>
            <a:ext cx="474305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What will happen when it is released?</a:t>
            </a:r>
            <a:endParaRPr lang="en-US" dirty="0"/>
          </a:p>
        </p:txBody>
      </p:sp>
      <p:sp>
        <p:nvSpPr>
          <p:cNvPr id="13" name="TextBox 12">
            <a:extLst>
              <a:ext uri="{FF2B5EF4-FFF2-40B4-BE49-F238E27FC236}">
                <a16:creationId xmlns:a16="http://schemas.microsoft.com/office/drawing/2014/main" id="{DF08F32C-B55C-BA45-A040-51EA6A1FE531}"/>
              </a:ext>
            </a:extLst>
          </p:cNvPr>
          <p:cNvSpPr txBox="1"/>
          <p:nvPr/>
        </p:nvSpPr>
        <p:spPr>
          <a:xfrm>
            <a:off x="4071257" y="4600227"/>
            <a:ext cx="48296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 that case, you find what is called </a:t>
            </a:r>
            <a:r>
              <a:rPr lang="en-US" i="1" dirty="0">
                <a:latin typeface="Times New Roman" panose="02020603050405020304" pitchFamily="18" charset="0"/>
                <a:cs typeface="Times New Roman" panose="02020603050405020304" pitchFamily="18" charset="0"/>
              </a:rPr>
              <a:t>precession </a:t>
            </a:r>
            <a:r>
              <a:rPr lang="en-US" dirty="0">
                <a:latin typeface="Times New Roman" panose="02020603050405020304" pitchFamily="18" charset="0"/>
                <a:cs typeface="Times New Roman" panose="02020603050405020304" pitchFamily="18" charset="0"/>
              </a:rPr>
              <a:t>. . .</a:t>
            </a:r>
            <a:endParaRPr lang="en-US" sz="1600" dirty="0"/>
          </a:p>
        </p:txBody>
      </p:sp>
    </p:spTree>
    <p:extLst>
      <p:ext uri="{BB962C8B-B14F-4D97-AF65-F5344CB8AC3E}">
        <p14:creationId xmlns:p14="http://schemas.microsoft.com/office/powerpoint/2010/main" val="3085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9" name="Line 46"/>
          <p:cNvSpPr>
            <a:spLocks noChangeShapeType="1"/>
          </p:cNvSpPr>
          <p:nvPr/>
        </p:nvSpPr>
        <p:spPr bwMode="auto">
          <a:xfrm>
            <a:off x="6537960" y="1455285"/>
            <a:ext cx="0" cy="175260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47"/>
          <p:cNvSpPr>
            <a:spLocks noChangeShapeType="1"/>
          </p:cNvSpPr>
          <p:nvPr/>
        </p:nvSpPr>
        <p:spPr bwMode="auto">
          <a:xfrm>
            <a:off x="6233160" y="3055485"/>
            <a:ext cx="281940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71"/>
          <p:cNvGrpSpPr>
            <a:grpSpLocks/>
          </p:cNvGrpSpPr>
          <p:nvPr/>
        </p:nvGrpSpPr>
        <p:grpSpPr bwMode="auto">
          <a:xfrm>
            <a:off x="4467067" y="1701389"/>
            <a:ext cx="2200275" cy="584200"/>
            <a:chOff x="2208" y="862"/>
            <a:chExt cx="1386" cy="368"/>
          </a:xfrm>
        </p:grpSpPr>
        <p:sp>
          <p:nvSpPr>
            <p:cNvPr id="12" name="Text Box 54"/>
            <p:cNvSpPr txBox="1">
              <a:spLocks/>
            </p:cNvSpPr>
            <p:nvPr/>
          </p:nvSpPr>
          <p:spPr bwMode="auto">
            <a:xfrm>
              <a:off x="2208" y="862"/>
              <a:ext cx="138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altLang="en-US" sz="1600" dirty="0">
                  <a:solidFill>
                    <a:schemeClr val="tx1"/>
                  </a:solidFill>
                  <a:latin typeface="Palatino Linotype" charset="0"/>
                  <a:ea typeface="Palatino Linotype" charset="0"/>
                  <a:cs typeface="Palatino Linotype" charset="0"/>
                </a:rPr>
                <a:t>body rotates</a:t>
              </a:r>
            </a:p>
            <a:p>
              <a:pPr eaLnBrk="1" hangingPunct="1"/>
              <a:r>
                <a:rPr lang="en-US" altLang="en-US" sz="1600" dirty="0">
                  <a:solidFill>
                    <a:schemeClr val="tx1"/>
                  </a:solidFill>
                  <a:latin typeface="Palatino Linotype" charset="0"/>
                  <a:ea typeface="Palatino Linotype" charset="0"/>
                  <a:cs typeface="Palatino Linotype" charset="0"/>
                </a:rPr>
                <a:t>    in time “t”</a:t>
              </a:r>
            </a:p>
          </p:txBody>
        </p:sp>
        <p:graphicFrame>
          <p:nvGraphicFramePr>
            <p:cNvPr id="13" name="Object 14"/>
            <p:cNvGraphicFramePr>
              <a:graphicFrameLocks noChangeAspect="1"/>
            </p:cNvGraphicFramePr>
            <p:nvPr/>
          </p:nvGraphicFramePr>
          <p:xfrm>
            <a:off x="3031" y="868"/>
            <a:ext cx="445" cy="204"/>
          </p:xfrm>
          <a:graphic>
            <a:graphicData uri="http://schemas.openxmlformats.org/presentationml/2006/ole">
              <mc:AlternateContent xmlns:mc="http://schemas.openxmlformats.org/markup-compatibility/2006">
                <mc:Choice xmlns:v="urn:schemas-microsoft-com:vml" Requires="v">
                  <p:oleObj spid="_x0000_s1272" name="Equation" r:id="rId3" imgW="444500" imgH="203200" progId="Equation.DSMT4">
                    <p:embed/>
                  </p:oleObj>
                </mc:Choice>
                <mc:Fallback>
                  <p:oleObj name="Equation" r:id="rId3" imgW="444500" imgH="203200" progId="Equation.DSMT4">
                    <p:embed/>
                    <p:pic>
                      <p:nvPicPr>
                        <p:cNvPr id="13"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 y="868"/>
                          <a:ext cx="445"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4" name="Group 72"/>
          <p:cNvGrpSpPr>
            <a:grpSpLocks/>
          </p:cNvGrpSpPr>
          <p:nvPr/>
        </p:nvGrpSpPr>
        <p:grpSpPr bwMode="auto">
          <a:xfrm>
            <a:off x="6537960" y="1379085"/>
            <a:ext cx="1828800" cy="1701800"/>
            <a:chOff x="3792" y="816"/>
            <a:chExt cx="1152" cy="1072"/>
          </a:xfrm>
        </p:grpSpPr>
        <p:sp>
          <p:nvSpPr>
            <p:cNvPr id="15" name="Line 48"/>
            <p:cNvSpPr>
              <a:spLocks noChangeShapeType="1"/>
            </p:cNvSpPr>
            <p:nvPr/>
          </p:nvSpPr>
          <p:spPr bwMode="auto">
            <a:xfrm flipV="1">
              <a:off x="3792" y="1392"/>
              <a:ext cx="1104" cy="48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0"/>
            <p:cNvSpPr>
              <a:spLocks noChangeShapeType="1"/>
            </p:cNvSpPr>
            <p:nvPr/>
          </p:nvSpPr>
          <p:spPr bwMode="auto">
            <a:xfrm flipV="1">
              <a:off x="3792" y="864"/>
              <a:ext cx="624" cy="1008"/>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Freeform 60"/>
            <p:cNvSpPr>
              <a:spLocks/>
            </p:cNvSpPr>
            <p:nvPr/>
          </p:nvSpPr>
          <p:spPr bwMode="auto">
            <a:xfrm>
              <a:off x="3984" y="1776"/>
              <a:ext cx="56" cy="96"/>
            </a:xfrm>
            <a:custGeom>
              <a:avLst/>
              <a:gdLst>
                <a:gd name="T0" fmla="*/ 0 w 56"/>
                <a:gd name="T1" fmla="*/ 0 h 96"/>
                <a:gd name="T2" fmla="*/ 48 w 56"/>
                <a:gd name="T3" fmla="*/ 48 h 96"/>
                <a:gd name="T4" fmla="*/ 48 w 56"/>
                <a:gd name="T5" fmla="*/ 96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0" y="0"/>
                  </a:moveTo>
                  <a:cubicBezTo>
                    <a:pt x="20" y="16"/>
                    <a:pt x="40" y="32"/>
                    <a:pt x="48" y="48"/>
                  </a:cubicBezTo>
                  <a:cubicBezTo>
                    <a:pt x="56" y="64"/>
                    <a:pt x="52" y="80"/>
                    <a:pt x="48" y="9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18" name="Object 11"/>
            <p:cNvGraphicFramePr>
              <a:graphicFrameLocks noChangeAspect="1"/>
            </p:cNvGraphicFramePr>
            <p:nvPr/>
          </p:nvGraphicFramePr>
          <p:xfrm>
            <a:off x="4080" y="1728"/>
            <a:ext cx="117" cy="144"/>
          </p:xfrm>
          <a:graphic>
            <a:graphicData uri="http://schemas.openxmlformats.org/presentationml/2006/ole">
              <mc:AlternateContent xmlns:mc="http://schemas.openxmlformats.org/markup-compatibility/2006">
                <mc:Choice xmlns:v="urn:schemas-microsoft-com:vml" Requires="v">
                  <p:oleObj spid="_x0000_s1273" name="Equation" r:id="rId5" imgW="165100" imgH="203200" progId="Equation.DSMT4">
                    <p:embed/>
                  </p:oleObj>
                </mc:Choice>
                <mc:Fallback>
                  <p:oleObj name="Equation" r:id="rId5" imgW="165100" imgH="203200" progId="Equation.DSMT4">
                    <p:embed/>
                    <p:pic>
                      <p:nvPicPr>
                        <p:cNvPr id="18"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1728"/>
                          <a:ext cx="117"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Freeform 64"/>
            <p:cNvSpPr>
              <a:spLocks/>
            </p:cNvSpPr>
            <p:nvPr/>
          </p:nvSpPr>
          <p:spPr bwMode="auto">
            <a:xfrm>
              <a:off x="4040" y="1456"/>
              <a:ext cx="260" cy="432"/>
            </a:xfrm>
            <a:custGeom>
              <a:avLst/>
              <a:gdLst>
                <a:gd name="T0" fmla="*/ 0 w 260"/>
                <a:gd name="T1" fmla="*/ 0 h 432"/>
                <a:gd name="T2" fmla="*/ 72 w 260"/>
                <a:gd name="T3" fmla="*/ 32 h 432"/>
                <a:gd name="T4" fmla="*/ 92 w 260"/>
                <a:gd name="T5" fmla="*/ 60 h 432"/>
                <a:gd name="T6" fmla="*/ 140 w 260"/>
                <a:gd name="T7" fmla="*/ 96 h 432"/>
                <a:gd name="T8" fmla="*/ 176 w 260"/>
                <a:gd name="T9" fmla="*/ 140 h 432"/>
                <a:gd name="T10" fmla="*/ 224 w 260"/>
                <a:gd name="T11" fmla="*/ 232 h 432"/>
                <a:gd name="T12" fmla="*/ 248 w 260"/>
                <a:gd name="T13" fmla="*/ 288 h 432"/>
                <a:gd name="T14" fmla="*/ 260 w 260"/>
                <a:gd name="T15" fmla="*/ 432 h 432"/>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432"/>
                <a:gd name="T26" fmla="*/ 260 w 260"/>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432">
                  <a:moveTo>
                    <a:pt x="0" y="0"/>
                  </a:moveTo>
                  <a:cubicBezTo>
                    <a:pt x="25" y="10"/>
                    <a:pt x="47" y="19"/>
                    <a:pt x="72" y="32"/>
                  </a:cubicBezTo>
                  <a:cubicBezTo>
                    <a:pt x="75" y="37"/>
                    <a:pt x="87" y="56"/>
                    <a:pt x="92" y="60"/>
                  </a:cubicBezTo>
                  <a:cubicBezTo>
                    <a:pt x="107" y="73"/>
                    <a:pt x="127" y="79"/>
                    <a:pt x="140" y="96"/>
                  </a:cubicBezTo>
                  <a:cubicBezTo>
                    <a:pt x="154" y="114"/>
                    <a:pt x="157" y="127"/>
                    <a:pt x="176" y="140"/>
                  </a:cubicBezTo>
                  <a:cubicBezTo>
                    <a:pt x="183" y="163"/>
                    <a:pt x="204" y="218"/>
                    <a:pt x="224" y="232"/>
                  </a:cubicBezTo>
                  <a:cubicBezTo>
                    <a:pt x="229" y="253"/>
                    <a:pt x="238" y="268"/>
                    <a:pt x="248" y="288"/>
                  </a:cubicBezTo>
                  <a:cubicBezTo>
                    <a:pt x="252" y="335"/>
                    <a:pt x="260" y="383"/>
                    <a:pt x="260" y="43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0" name="Object 19"/>
            <p:cNvGraphicFramePr>
              <a:graphicFrameLocks noChangeAspect="1"/>
            </p:cNvGraphicFramePr>
            <p:nvPr/>
          </p:nvGraphicFramePr>
          <p:xfrm>
            <a:off x="4268" y="1536"/>
            <a:ext cx="126" cy="144"/>
          </p:xfrm>
          <a:graphic>
            <a:graphicData uri="http://schemas.openxmlformats.org/presentationml/2006/ole">
              <mc:AlternateContent xmlns:mc="http://schemas.openxmlformats.org/markup-compatibility/2006">
                <mc:Choice xmlns:v="urn:schemas-microsoft-com:vml" Requires="v">
                  <p:oleObj spid="_x0000_s1274" name="Equation" r:id="rId7" imgW="177800" imgH="203200" progId="Equation.DSMT4">
                    <p:embed/>
                  </p:oleObj>
                </mc:Choice>
                <mc:Fallback>
                  <p:oleObj name="Equation" r:id="rId7" imgW="177800" imgH="203200" progId="Equation.DSMT4">
                    <p:embed/>
                    <p:pic>
                      <p:nvPicPr>
                        <p:cNvPr id="2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8" y="1536"/>
                          <a:ext cx="12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 name="AutoShape 66"/>
            <p:cNvSpPr>
              <a:spLocks/>
            </p:cNvSpPr>
            <p:nvPr/>
          </p:nvSpPr>
          <p:spPr bwMode="auto">
            <a:xfrm>
              <a:off x="4368" y="816"/>
              <a:ext cx="96" cy="96"/>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2" name="AutoShape 67"/>
            <p:cNvSpPr>
              <a:spLocks/>
            </p:cNvSpPr>
            <p:nvPr/>
          </p:nvSpPr>
          <p:spPr bwMode="auto">
            <a:xfrm>
              <a:off x="4848" y="1344"/>
              <a:ext cx="96" cy="96"/>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3" name="Freeform 68"/>
            <p:cNvSpPr>
              <a:spLocks/>
            </p:cNvSpPr>
            <p:nvPr/>
          </p:nvSpPr>
          <p:spPr bwMode="auto">
            <a:xfrm>
              <a:off x="4240" y="1160"/>
              <a:ext cx="332" cy="372"/>
            </a:xfrm>
            <a:custGeom>
              <a:avLst/>
              <a:gdLst>
                <a:gd name="T0" fmla="*/ 0 w 332"/>
                <a:gd name="T1" fmla="*/ 0 h 372"/>
                <a:gd name="T2" fmla="*/ 48 w 332"/>
                <a:gd name="T3" fmla="*/ 20 h 372"/>
                <a:gd name="T4" fmla="*/ 108 w 332"/>
                <a:gd name="T5" fmla="*/ 64 h 372"/>
                <a:gd name="T6" fmla="*/ 148 w 332"/>
                <a:gd name="T7" fmla="*/ 96 h 372"/>
                <a:gd name="T8" fmla="*/ 176 w 332"/>
                <a:gd name="T9" fmla="*/ 128 h 372"/>
                <a:gd name="T10" fmla="*/ 220 w 332"/>
                <a:gd name="T11" fmla="*/ 188 h 372"/>
                <a:gd name="T12" fmla="*/ 248 w 332"/>
                <a:gd name="T13" fmla="*/ 236 h 372"/>
                <a:gd name="T14" fmla="*/ 280 w 332"/>
                <a:gd name="T15" fmla="*/ 276 h 372"/>
                <a:gd name="T16" fmla="*/ 332 w 332"/>
                <a:gd name="T17" fmla="*/ 37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372"/>
                <a:gd name="T29" fmla="*/ 332 w 332"/>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372">
                  <a:moveTo>
                    <a:pt x="0" y="0"/>
                  </a:moveTo>
                  <a:cubicBezTo>
                    <a:pt x="16" y="5"/>
                    <a:pt x="34" y="8"/>
                    <a:pt x="48" y="20"/>
                  </a:cubicBezTo>
                  <a:cubicBezTo>
                    <a:pt x="65" y="34"/>
                    <a:pt x="86" y="56"/>
                    <a:pt x="108" y="64"/>
                  </a:cubicBezTo>
                  <a:cubicBezTo>
                    <a:pt x="121" y="73"/>
                    <a:pt x="137" y="82"/>
                    <a:pt x="148" y="96"/>
                  </a:cubicBezTo>
                  <a:cubicBezTo>
                    <a:pt x="173" y="128"/>
                    <a:pt x="152" y="112"/>
                    <a:pt x="176" y="128"/>
                  </a:cubicBezTo>
                  <a:cubicBezTo>
                    <a:pt x="183" y="149"/>
                    <a:pt x="201" y="175"/>
                    <a:pt x="220" y="188"/>
                  </a:cubicBezTo>
                  <a:cubicBezTo>
                    <a:pt x="227" y="209"/>
                    <a:pt x="228" y="222"/>
                    <a:pt x="248" y="236"/>
                  </a:cubicBezTo>
                  <a:cubicBezTo>
                    <a:pt x="252" y="248"/>
                    <a:pt x="269" y="268"/>
                    <a:pt x="280" y="276"/>
                  </a:cubicBezTo>
                  <a:cubicBezTo>
                    <a:pt x="288" y="309"/>
                    <a:pt x="307" y="347"/>
                    <a:pt x="332" y="37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4" name="Object 13"/>
            <p:cNvGraphicFramePr>
              <a:graphicFrameLocks noChangeAspect="1"/>
            </p:cNvGraphicFramePr>
            <p:nvPr/>
          </p:nvGraphicFramePr>
          <p:xfrm>
            <a:off x="4416" y="1152"/>
            <a:ext cx="301" cy="138"/>
          </p:xfrm>
          <a:graphic>
            <a:graphicData uri="http://schemas.openxmlformats.org/presentationml/2006/ole">
              <mc:AlternateContent xmlns:mc="http://schemas.openxmlformats.org/markup-compatibility/2006">
                <mc:Choice xmlns:v="urn:schemas-microsoft-com:vml" Requires="v">
                  <p:oleObj spid="_x0000_s1275" name="Equation" r:id="rId9" imgW="444500" imgH="203200" progId="Equation.DSMT4">
                    <p:embed/>
                  </p:oleObj>
                </mc:Choice>
                <mc:Fallback>
                  <p:oleObj name="Equation" r:id="rId9" imgW="444500" imgH="203200" progId="Equation.DSMT4">
                    <p:embed/>
                    <p:pic>
                      <p:nvPicPr>
                        <p:cNvPr id="24"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1152"/>
                          <a:ext cx="301" cy="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5" name="Line 21"/>
          <p:cNvSpPr>
            <a:spLocks noChangeShapeType="1"/>
          </p:cNvSpPr>
          <p:nvPr/>
        </p:nvSpPr>
        <p:spPr bwMode="auto">
          <a:xfrm>
            <a:off x="1955246" y="2554744"/>
            <a:ext cx="0" cy="533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2"/>
          <p:cNvSpPr>
            <a:spLocks noChangeShapeType="1"/>
          </p:cNvSpPr>
          <p:nvPr/>
        </p:nvSpPr>
        <p:spPr bwMode="auto">
          <a:xfrm>
            <a:off x="1650446" y="2935744"/>
            <a:ext cx="19812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Rectangle 24"/>
          <p:cNvSpPr>
            <a:spLocks/>
          </p:cNvSpPr>
          <p:nvPr/>
        </p:nvSpPr>
        <p:spPr bwMode="auto">
          <a:xfrm>
            <a:off x="2107646" y="2783344"/>
            <a:ext cx="152400" cy="152400"/>
          </a:xfrm>
          <a:prstGeom prst="rect">
            <a:avLst/>
          </a:prstGeom>
          <a:solidFill>
            <a:schemeClr val="accent1"/>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sp>
        <p:nvSpPr>
          <p:cNvPr id="28" name="Rectangle 25"/>
          <p:cNvSpPr>
            <a:spLocks/>
          </p:cNvSpPr>
          <p:nvPr/>
        </p:nvSpPr>
        <p:spPr bwMode="auto">
          <a:xfrm>
            <a:off x="2869646" y="2783344"/>
            <a:ext cx="152400" cy="152400"/>
          </a:xfrm>
          <a:prstGeom prst="rect">
            <a:avLst/>
          </a:prstGeom>
          <a:solidFill>
            <a:schemeClr val="accent1"/>
          </a:solidFill>
          <a:ln w="25400">
            <a:solidFill>
              <a:srgbClr val="000000"/>
            </a:solidFill>
            <a:miter lim="800000"/>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9" name="Object 2"/>
          <p:cNvGraphicFramePr>
            <a:graphicFrameLocks noChangeAspect="1"/>
          </p:cNvGraphicFramePr>
          <p:nvPr/>
        </p:nvGraphicFramePr>
        <p:xfrm>
          <a:off x="2031446" y="2910344"/>
          <a:ext cx="392113" cy="482600"/>
        </p:xfrm>
        <a:graphic>
          <a:graphicData uri="http://schemas.openxmlformats.org/presentationml/2006/ole">
            <mc:AlternateContent xmlns:mc="http://schemas.openxmlformats.org/markup-compatibility/2006">
              <mc:Choice xmlns:v="urn:schemas-microsoft-com:vml" Requires="v">
                <p:oleObj spid="_x0000_s1276" name="Equation" r:id="rId10" imgW="165100" imgH="203200" progId="Equation.DSMT4">
                  <p:embed/>
                </p:oleObj>
              </mc:Choice>
              <mc:Fallback>
                <p:oleObj name="Equation" r:id="rId10" imgW="165100" imgH="203200" progId="Equation.DSMT4">
                  <p:embed/>
                  <p:pic>
                    <p:nvPicPr>
                      <p:cNvPr id="29"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1446" y="2910344"/>
                        <a:ext cx="3921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 name="Object 3"/>
          <p:cNvGraphicFramePr>
            <a:graphicFrameLocks noChangeAspect="1"/>
          </p:cNvGraphicFramePr>
          <p:nvPr/>
        </p:nvGraphicFramePr>
        <p:xfrm>
          <a:off x="2768046" y="2910344"/>
          <a:ext cx="422275" cy="482600"/>
        </p:xfrm>
        <a:graphic>
          <a:graphicData uri="http://schemas.openxmlformats.org/presentationml/2006/ole">
            <mc:AlternateContent xmlns:mc="http://schemas.openxmlformats.org/markup-compatibility/2006">
              <mc:Choice xmlns:v="urn:schemas-microsoft-com:vml" Requires="v">
                <p:oleObj spid="_x0000_s1277" name="Equation" r:id="rId12" imgW="177800" imgH="203200" progId="Equation.DSMT4">
                  <p:embed/>
                </p:oleObj>
              </mc:Choice>
              <mc:Fallback>
                <p:oleObj name="Equation" r:id="rId12" imgW="177800" imgH="203200" progId="Equation.DSMT4">
                  <p:embed/>
                  <p:pic>
                    <p:nvPicPr>
                      <p:cNvPr id="3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8046" y="2910344"/>
                        <a:ext cx="4222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 name="Text Box 40"/>
          <p:cNvSpPr txBox="1">
            <a:spLocks/>
          </p:cNvSpPr>
          <p:nvPr/>
        </p:nvSpPr>
        <p:spPr bwMode="auto">
          <a:xfrm>
            <a:off x="659846" y="1700669"/>
            <a:ext cx="220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600" dirty="0">
                <a:solidFill>
                  <a:schemeClr val="tx1"/>
                </a:solidFill>
                <a:latin typeface="Palatino Linotype" charset="0"/>
                <a:ea typeface="Palatino Linotype" charset="0"/>
                <a:cs typeface="Palatino Linotype" charset="0"/>
              </a:rPr>
              <a:t>body translates</a:t>
            </a:r>
          </a:p>
          <a:p>
            <a:pPr eaLnBrk="1" hangingPunct="1"/>
            <a:r>
              <a:rPr lang="en-US" altLang="en-US" sz="1600" dirty="0">
                <a:solidFill>
                  <a:schemeClr val="tx1"/>
                </a:solidFill>
                <a:latin typeface="Palatino Linotype" charset="0"/>
                <a:ea typeface="Palatino Linotype" charset="0"/>
                <a:cs typeface="Palatino Linotype" charset="0"/>
              </a:rPr>
              <a:t>        in time “t”</a:t>
            </a:r>
          </a:p>
        </p:txBody>
      </p:sp>
      <p:graphicFrame>
        <p:nvGraphicFramePr>
          <p:cNvPr id="32" name="Object 5"/>
          <p:cNvGraphicFramePr>
            <a:graphicFrameLocks noChangeAspect="1"/>
          </p:cNvGraphicFramePr>
          <p:nvPr/>
        </p:nvGraphicFramePr>
        <p:xfrm>
          <a:off x="2183846" y="1676848"/>
          <a:ext cx="727075" cy="323850"/>
        </p:xfrm>
        <a:graphic>
          <a:graphicData uri="http://schemas.openxmlformats.org/presentationml/2006/ole">
            <mc:AlternateContent xmlns:mc="http://schemas.openxmlformats.org/markup-compatibility/2006">
              <mc:Choice xmlns:v="urn:schemas-microsoft-com:vml" Requires="v">
                <p:oleObj spid="_x0000_s1278" name="Equation" r:id="rId14" imgW="457200" imgH="203200" progId="Equation.DSMT4">
                  <p:embed/>
                </p:oleObj>
              </mc:Choice>
              <mc:Fallback>
                <p:oleObj name="Equation" r:id="rId14" imgW="457200" imgH="203200" progId="Equation.DSMT4">
                  <p:embed/>
                  <p:pic>
                    <p:nvPicPr>
                      <p:cNvPr id="32"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3846" y="1676848"/>
                        <a:ext cx="72707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 name="Text Box 32"/>
          <p:cNvSpPr txBox="1">
            <a:spLocks/>
          </p:cNvSpPr>
          <p:nvPr/>
        </p:nvSpPr>
        <p:spPr bwMode="auto">
          <a:xfrm>
            <a:off x="2661971" y="4220258"/>
            <a:ext cx="105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a:solidFill>
                  <a:schemeClr val="accent1"/>
                </a:solidFill>
                <a:latin typeface="Palatino Linotype" charset="0"/>
                <a:ea typeface="Palatino Linotype" charset="0"/>
                <a:cs typeface="Palatino Linotype" charset="0"/>
              </a:rPr>
              <a:t>position</a:t>
            </a:r>
          </a:p>
        </p:txBody>
      </p:sp>
      <p:sp>
        <p:nvSpPr>
          <p:cNvPr id="35" name="Text Box 36"/>
          <p:cNvSpPr txBox="1">
            <a:spLocks/>
          </p:cNvSpPr>
          <p:nvPr/>
        </p:nvSpPr>
        <p:spPr bwMode="auto">
          <a:xfrm>
            <a:off x="360363" y="4938713"/>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a:solidFill>
                  <a:schemeClr val="accent2"/>
                </a:solidFill>
                <a:latin typeface="Palatino Linotype" charset="0"/>
                <a:ea typeface="Palatino Linotype" charset="0"/>
                <a:cs typeface="Palatino Linotype" charset="0"/>
              </a:rPr>
              <a:t>translational</a:t>
            </a:r>
          </a:p>
        </p:txBody>
      </p:sp>
      <p:sp>
        <p:nvSpPr>
          <p:cNvPr id="36" name="Text Box 37"/>
          <p:cNvSpPr txBox="1">
            <a:spLocks/>
          </p:cNvSpPr>
          <p:nvPr/>
        </p:nvSpPr>
        <p:spPr bwMode="auto">
          <a:xfrm>
            <a:off x="387350" y="5624513"/>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dirty="0">
                <a:solidFill>
                  <a:schemeClr val="accent2"/>
                </a:solidFill>
                <a:latin typeface="Palatino Linotype" charset="0"/>
                <a:ea typeface="Palatino Linotype" charset="0"/>
                <a:cs typeface="Palatino Linotype" charset="0"/>
              </a:rPr>
              <a:t>rotational</a:t>
            </a:r>
          </a:p>
        </p:txBody>
      </p:sp>
      <p:graphicFrame>
        <p:nvGraphicFramePr>
          <p:cNvPr id="37" name="Object 4"/>
          <p:cNvGraphicFramePr>
            <a:graphicFrameLocks noChangeAspect="1"/>
          </p:cNvGraphicFramePr>
          <p:nvPr/>
        </p:nvGraphicFramePr>
        <p:xfrm>
          <a:off x="2641046" y="5737910"/>
          <a:ext cx="1690688" cy="436562"/>
        </p:xfrm>
        <a:graphic>
          <a:graphicData uri="http://schemas.openxmlformats.org/presentationml/2006/ole">
            <mc:AlternateContent xmlns:mc="http://schemas.openxmlformats.org/markup-compatibility/2006">
              <mc:Choice xmlns:v="urn:schemas-microsoft-com:vml" Requires="v">
                <p:oleObj spid="_x0000_s1279" name="Equation" r:id="rId16" imgW="787400" imgH="203200" progId="Equation.DSMT4">
                  <p:embed/>
                </p:oleObj>
              </mc:Choice>
              <mc:Fallback>
                <p:oleObj name="Equation" r:id="rId16" imgW="787400" imgH="203200" progId="Equation.DSMT4">
                  <p:embed/>
                  <p:pic>
                    <p:nvPicPr>
                      <p:cNvPr id="37"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1046" y="5737910"/>
                        <a:ext cx="1690688"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 name="Object 37"/>
          <p:cNvGraphicFramePr>
            <a:graphicFrameLocks noChangeAspect="1"/>
          </p:cNvGraphicFramePr>
          <p:nvPr/>
        </p:nvGraphicFramePr>
        <p:xfrm>
          <a:off x="5251292" y="5722841"/>
          <a:ext cx="1416050" cy="436562"/>
        </p:xfrm>
        <a:graphic>
          <a:graphicData uri="http://schemas.openxmlformats.org/presentationml/2006/ole">
            <mc:AlternateContent xmlns:mc="http://schemas.openxmlformats.org/markup-compatibility/2006">
              <mc:Choice xmlns:v="urn:schemas-microsoft-com:vml" Requires="v">
                <p:oleObj spid="_x0000_s1280" name="Equation" r:id="rId18" imgW="660400" imgH="203200" progId="Equation.DSMT4">
                  <p:embed/>
                </p:oleObj>
              </mc:Choice>
              <mc:Fallback>
                <p:oleObj name="Equation" r:id="rId18" imgW="660400" imgH="203200" progId="Equation.DSMT4">
                  <p:embed/>
                  <p:pic>
                    <p:nvPicPr>
                      <p:cNvPr id="38"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1292" y="5722841"/>
                        <a:ext cx="141605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 name="Object 38"/>
          <p:cNvGraphicFramePr>
            <a:graphicFrameLocks noChangeAspect="1"/>
          </p:cNvGraphicFramePr>
          <p:nvPr/>
        </p:nvGraphicFramePr>
        <p:xfrm>
          <a:off x="7493635" y="5677032"/>
          <a:ext cx="1554163" cy="490537"/>
        </p:xfrm>
        <a:graphic>
          <a:graphicData uri="http://schemas.openxmlformats.org/presentationml/2006/ole">
            <mc:AlternateContent xmlns:mc="http://schemas.openxmlformats.org/markup-compatibility/2006">
              <mc:Choice xmlns:v="urn:schemas-microsoft-com:vml" Requires="v">
                <p:oleObj spid="_x0000_s1281" name="Equation" r:id="rId20" imgW="723900" imgH="228600" progId="Equation.DSMT4">
                  <p:embed/>
                </p:oleObj>
              </mc:Choice>
              <mc:Fallback>
                <p:oleObj name="Equation" r:id="rId20" imgW="723900" imgH="228600" progId="Equation.DSMT4">
                  <p:embed/>
                  <p:pic>
                    <p:nvPicPr>
                      <p:cNvPr id="39"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93635" y="5677032"/>
                        <a:ext cx="15541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 name="Text Box 33"/>
          <p:cNvSpPr txBox="1">
            <a:spLocks/>
          </p:cNvSpPr>
          <p:nvPr/>
        </p:nvSpPr>
        <p:spPr bwMode="auto">
          <a:xfrm>
            <a:off x="4915011" y="4050628"/>
            <a:ext cx="1717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a:solidFill>
                  <a:schemeClr val="accent1"/>
                </a:solidFill>
                <a:latin typeface="Palatino Linotype" charset="0"/>
                <a:ea typeface="Palatino Linotype" charset="0"/>
                <a:cs typeface="Palatino Linotype" charset="0"/>
              </a:rPr>
              <a:t>rate of change </a:t>
            </a:r>
          </a:p>
          <a:p>
            <a:pPr eaLnBrk="1" hangingPunct="1"/>
            <a:r>
              <a:rPr lang="en-US" altLang="en-US" sz="1800" b="1" dirty="0">
                <a:solidFill>
                  <a:schemeClr val="accent1"/>
                </a:solidFill>
                <a:latin typeface="Palatino Linotype" charset="0"/>
                <a:ea typeface="Palatino Linotype" charset="0"/>
                <a:cs typeface="Palatino Linotype" charset="0"/>
              </a:rPr>
              <a:t>of position</a:t>
            </a:r>
          </a:p>
        </p:txBody>
      </p:sp>
      <p:sp>
        <p:nvSpPr>
          <p:cNvPr id="41" name="Text Box 34"/>
          <p:cNvSpPr txBox="1">
            <a:spLocks/>
          </p:cNvSpPr>
          <p:nvPr/>
        </p:nvSpPr>
        <p:spPr bwMode="auto">
          <a:xfrm>
            <a:off x="7355791" y="4050628"/>
            <a:ext cx="1717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altLang="en-US" sz="1800" b="1">
                <a:solidFill>
                  <a:schemeClr val="accent1"/>
                </a:solidFill>
                <a:latin typeface="Palatino Linotype" charset="0"/>
                <a:ea typeface="Palatino Linotype" charset="0"/>
                <a:cs typeface="Palatino Linotype" charset="0"/>
              </a:rPr>
              <a:t>rate of change </a:t>
            </a:r>
          </a:p>
          <a:p>
            <a:pPr eaLnBrk="1" hangingPunct="1"/>
            <a:r>
              <a:rPr lang="en-US" altLang="en-US" sz="1800" b="1" dirty="0">
                <a:solidFill>
                  <a:schemeClr val="accent1"/>
                </a:solidFill>
                <a:latin typeface="Palatino Linotype" charset="0"/>
                <a:ea typeface="Palatino Linotype" charset="0"/>
                <a:cs typeface="Palatino Linotype" charset="0"/>
              </a:rPr>
              <a:t>of velocity</a:t>
            </a:r>
          </a:p>
        </p:txBody>
      </p:sp>
      <p:graphicFrame>
        <p:nvGraphicFramePr>
          <p:cNvPr id="42" name="Object 8"/>
          <p:cNvGraphicFramePr>
            <a:graphicFrameLocks noChangeAspect="1"/>
          </p:cNvGraphicFramePr>
          <p:nvPr/>
        </p:nvGraphicFramePr>
        <p:xfrm>
          <a:off x="5283880" y="4959503"/>
          <a:ext cx="1171575" cy="436562"/>
        </p:xfrm>
        <a:graphic>
          <a:graphicData uri="http://schemas.openxmlformats.org/presentationml/2006/ole">
            <mc:AlternateContent xmlns:mc="http://schemas.openxmlformats.org/markup-compatibility/2006">
              <mc:Choice xmlns:v="urn:schemas-microsoft-com:vml" Requires="v">
                <p:oleObj spid="_x0000_s1282" name="Equation" r:id="rId22" imgW="546100" imgH="203200" progId="Equation.DSMT4">
                  <p:embed/>
                </p:oleObj>
              </mc:Choice>
              <mc:Fallback>
                <p:oleObj name="Equation" r:id="rId22" imgW="546100" imgH="203200" progId="Equation.DSMT4">
                  <p:embed/>
                  <p:pic>
                    <p:nvPicPr>
                      <p:cNvPr id="42" name="Object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83880" y="4959503"/>
                        <a:ext cx="1171575"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 name="Object 9"/>
          <p:cNvGraphicFramePr>
            <a:graphicFrameLocks noChangeAspect="1"/>
          </p:cNvGraphicFramePr>
          <p:nvPr/>
        </p:nvGraphicFramePr>
        <p:xfrm>
          <a:off x="7512685" y="4921905"/>
          <a:ext cx="1308100" cy="490538"/>
        </p:xfrm>
        <a:graphic>
          <a:graphicData uri="http://schemas.openxmlformats.org/presentationml/2006/ole">
            <mc:AlternateContent xmlns:mc="http://schemas.openxmlformats.org/markup-compatibility/2006">
              <mc:Choice xmlns:v="urn:schemas-microsoft-com:vml" Requires="v">
                <p:oleObj spid="_x0000_s1283" name="Equation" r:id="rId24" imgW="609600" imgH="228600" progId="Equation.DSMT4">
                  <p:embed/>
                </p:oleObj>
              </mc:Choice>
              <mc:Fallback>
                <p:oleObj name="Equation" r:id="rId24" imgW="609600" imgH="228600" progId="Equation.DSMT4">
                  <p:embed/>
                  <p:pic>
                    <p:nvPicPr>
                      <p:cNvPr id="43" name="Object 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12685" y="4921905"/>
                        <a:ext cx="13081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 name="Object 10"/>
          <p:cNvGraphicFramePr>
            <a:graphicFrameLocks noChangeAspect="1"/>
          </p:cNvGraphicFramePr>
          <p:nvPr/>
        </p:nvGraphicFramePr>
        <p:xfrm>
          <a:off x="2612820" y="4982937"/>
          <a:ext cx="1608138" cy="409575"/>
        </p:xfrm>
        <a:graphic>
          <a:graphicData uri="http://schemas.openxmlformats.org/presentationml/2006/ole">
            <mc:AlternateContent xmlns:mc="http://schemas.openxmlformats.org/markup-compatibility/2006">
              <mc:Choice xmlns:v="urn:schemas-microsoft-com:vml" Requires="v">
                <p:oleObj spid="_x0000_s1284" name="Equation" r:id="rId26" imgW="749300" imgH="190500" progId="Equation.DSMT4">
                  <p:embed/>
                </p:oleObj>
              </mc:Choice>
              <mc:Fallback>
                <p:oleObj name="Equation" r:id="rId26" imgW="749300" imgH="190500" progId="Equation.DSMT4">
                  <p:embed/>
                  <p:pic>
                    <p:nvPicPr>
                      <p:cNvPr id="44" name="Object 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12820" y="4982937"/>
                        <a:ext cx="1608138" cy="409575"/>
                      </a:xfrm>
                      <a:prstGeom prst="rect">
                        <a:avLst/>
                      </a:prstGeom>
                      <a:noFill/>
                      <a:ln>
                        <a:noFill/>
                      </a:ln>
                      <a:effectLst/>
                    </p:spPr>
                  </p:pic>
                </p:oleObj>
              </mc:Fallback>
            </mc:AlternateContent>
          </a:graphicData>
        </a:graphic>
      </p:graphicFrame>
      <p:cxnSp>
        <p:nvCxnSpPr>
          <p:cNvPr id="46" name="Straight Connector 45"/>
          <p:cNvCxnSpPr/>
          <p:nvPr/>
        </p:nvCxnSpPr>
        <p:spPr>
          <a:xfrm>
            <a:off x="468086" y="4742770"/>
            <a:ext cx="85425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55246" y="4256314"/>
            <a:ext cx="0" cy="1937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7199" y="5570085"/>
            <a:ext cx="85425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728481" y="4256314"/>
            <a:ext cx="0" cy="1937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109459" y="4264365"/>
            <a:ext cx="0" cy="19376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37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a:t>
            </a:r>
          </a:p>
        </p:txBody>
      </p:sp>
      <p:sp>
        <p:nvSpPr>
          <p:cNvPr id="3" name="Content Placeholder 2"/>
          <p:cNvSpPr>
            <a:spLocks noGrp="1"/>
          </p:cNvSpPr>
          <p:nvPr>
            <p:ph idx="1"/>
          </p:nvPr>
        </p:nvSpPr>
        <p:spPr>
          <a:xfrm>
            <a:off x="200722" y="1417638"/>
            <a:ext cx="8854068" cy="4525963"/>
          </a:xfrm>
        </p:spPr>
        <p:txBody>
          <a:bodyPr>
            <a:normAutofit fontScale="92500" lnSpcReduction="20000"/>
          </a:bodyPr>
          <a:lstStyle/>
          <a:p>
            <a:r>
              <a:rPr lang="en-US" dirty="0"/>
              <a:t>𝛥</a:t>
            </a:r>
            <a:r>
              <a:rPr lang="el-GR" b="1" dirty="0"/>
              <a:t>θ</a:t>
            </a:r>
            <a:r>
              <a:rPr lang="en-US" b="1" dirty="0"/>
              <a:t> = angular displacement</a:t>
            </a:r>
            <a:r>
              <a:rPr lang="en-US" dirty="0"/>
              <a:t> (the angle through which a point on the body rotates). Measured in </a:t>
            </a:r>
            <a:r>
              <a:rPr lang="en-US" b="1" dirty="0"/>
              <a:t>radians</a:t>
            </a:r>
          </a:p>
          <a:p>
            <a:pPr lvl="1"/>
            <a:r>
              <a:rPr lang="en-US" dirty="0"/>
              <a:t>Reminder that 360° = 2𝛑 radians</a:t>
            </a:r>
          </a:p>
          <a:p>
            <a:pPr lvl="1"/>
            <a:r>
              <a:rPr lang="en-US" dirty="0"/>
              <a:t>1 radian is the angle subtended for an                                                                                            </a:t>
            </a:r>
            <a:r>
              <a:rPr lang="en-US" dirty="0" err="1"/>
              <a:t>arclength</a:t>
            </a:r>
            <a:r>
              <a:rPr lang="en-US" dirty="0"/>
              <a:t> of 1 radius</a:t>
            </a:r>
          </a:p>
          <a:p>
            <a:pPr lvl="1"/>
            <a:endParaRPr lang="en-US" dirty="0"/>
          </a:p>
          <a:p>
            <a:pPr lvl="1"/>
            <a:endParaRPr lang="en-US" dirty="0"/>
          </a:p>
          <a:p>
            <a:pPr lvl="1"/>
            <a:endParaRPr lang="en-US" dirty="0"/>
          </a:p>
          <a:p>
            <a:r>
              <a:rPr lang="en-US" dirty="0"/>
              <a:t>  s = arc length (linear distance a rotating point moves)</a:t>
            </a:r>
          </a:p>
          <a:p>
            <a:r>
              <a:rPr lang="en-US" dirty="0"/>
              <a:t>  r = radius (measured from axis of rotation)</a:t>
            </a:r>
          </a:p>
          <a:p>
            <a:pPr lvl="1"/>
            <a:r>
              <a:rPr lang="en-US" dirty="0"/>
              <a:t>Axis of rotation: the line around which the object is rotating—this is perpendicular to the plane of rotation</a:t>
            </a:r>
          </a:p>
          <a:p>
            <a:pPr lvl="1"/>
            <a:endParaRPr lang="en-US" dirty="0"/>
          </a:p>
          <a:p>
            <a:r>
              <a:rPr lang="en-US" dirty="0"/>
              <a:t>  How to connect </a:t>
            </a:r>
            <a:r>
              <a:rPr lang="en-US" i="1" dirty="0"/>
              <a:t>rotational displacement</a:t>
            </a:r>
            <a:r>
              <a:rPr lang="en-US" dirty="0"/>
              <a:t> and </a:t>
            </a:r>
            <a:r>
              <a:rPr lang="en-US" i="1" dirty="0"/>
              <a:t>translational displacement?</a:t>
            </a:r>
            <a:endParaRPr lang="en-US" dirty="0"/>
          </a:p>
          <a:p>
            <a:endParaRPr lang="en-US" dirty="0"/>
          </a:p>
        </p:txBody>
      </p:sp>
      <p:grpSp>
        <p:nvGrpSpPr>
          <p:cNvPr id="29" name="Group 28"/>
          <p:cNvGrpSpPr/>
          <p:nvPr/>
        </p:nvGrpSpPr>
        <p:grpSpPr>
          <a:xfrm rot="1397894">
            <a:off x="5249155" y="3056007"/>
            <a:ext cx="1828800" cy="838200"/>
            <a:chOff x="6690360" y="2872458"/>
            <a:chExt cx="1828800" cy="838200"/>
          </a:xfrm>
        </p:grpSpPr>
        <p:sp>
          <p:nvSpPr>
            <p:cNvPr id="27" name="Line 48"/>
            <p:cNvSpPr>
              <a:spLocks noChangeShapeType="1"/>
            </p:cNvSpPr>
            <p:nvPr/>
          </p:nvSpPr>
          <p:spPr bwMode="auto">
            <a:xfrm flipV="1">
              <a:off x="6690360" y="2948658"/>
              <a:ext cx="1752600" cy="762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AutoShape 67"/>
            <p:cNvSpPr>
              <a:spLocks/>
            </p:cNvSpPr>
            <p:nvPr/>
          </p:nvSpPr>
          <p:spPr bwMode="auto">
            <a:xfrm>
              <a:off x="8366760" y="2872458"/>
              <a:ext cx="152400" cy="152400"/>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sp>
        <p:nvSpPr>
          <p:cNvPr id="21" name="Freeform 64"/>
          <p:cNvSpPr>
            <a:spLocks/>
          </p:cNvSpPr>
          <p:nvPr/>
        </p:nvSpPr>
        <p:spPr bwMode="auto">
          <a:xfrm>
            <a:off x="5549174" y="2821658"/>
            <a:ext cx="412750" cy="685800"/>
          </a:xfrm>
          <a:custGeom>
            <a:avLst/>
            <a:gdLst>
              <a:gd name="T0" fmla="*/ 0 w 260"/>
              <a:gd name="T1" fmla="*/ 0 h 432"/>
              <a:gd name="T2" fmla="*/ 72 w 260"/>
              <a:gd name="T3" fmla="*/ 32 h 432"/>
              <a:gd name="T4" fmla="*/ 92 w 260"/>
              <a:gd name="T5" fmla="*/ 60 h 432"/>
              <a:gd name="T6" fmla="*/ 140 w 260"/>
              <a:gd name="T7" fmla="*/ 96 h 432"/>
              <a:gd name="T8" fmla="*/ 176 w 260"/>
              <a:gd name="T9" fmla="*/ 140 h 432"/>
              <a:gd name="T10" fmla="*/ 224 w 260"/>
              <a:gd name="T11" fmla="*/ 232 h 432"/>
              <a:gd name="T12" fmla="*/ 248 w 260"/>
              <a:gd name="T13" fmla="*/ 288 h 432"/>
              <a:gd name="T14" fmla="*/ 260 w 260"/>
              <a:gd name="T15" fmla="*/ 432 h 432"/>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432"/>
              <a:gd name="T26" fmla="*/ 260 w 260"/>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432">
                <a:moveTo>
                  <a:pt x="0" y="0"/>
                </a:moveTo>
                <a:cubicBezTo>
                  <a:pt x="25" y="10"/>
                  <a:pt x="47" y="19"/>
                  <a:pt x="72" y="32"/>
                </a:cubicBezTo>
                <a:cubicBezTo>
                  <a:pt x="75" y="37"/>
                  <a:pt x="87" y="56"/>
                  <a:pt x="92" y="60"/>
                </a:cubicBezTo>
                <a:cubicBezTo>
                  <a:pt x="107" y="73"/>
                  <a:pt x="127" y="79"/>
                  <a:pt x="140" y="96"/>
                </a:cubicBezTo>
                <a:cubicBezTo>
                  <a:pt x="154" y="114"/>
                  <a:pt x="157" y="127"/>
                  <a:pt x="176" y="140"/>
                </a:cubicBezTo>
                <a:cubicBezTo>
                  <a:pt x="183" y="163"/>
                  <a:pt x="204" y="218"/>
                  <a:pt x="224" y="232"/>
                </a:cubicBezTo>
                <a:cubicBezTo>
                  <a:pt x="229" y="253"/>
                  <a:pt x="238" y="268"/>
                  <a:pt x="248" y="288"/>
                </a:cubicBezTo>
                <a:cubicBezTo>
                  <a:pt x="252" y="335"/>
                  <a:pt x="260" y="383"/>
                  <a:pt x="260" y="43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2" name="Object 21"/>
          <p:cNvGraphicFramePr>
            <a:graphicFrameLocks noChangeAspect="1"/>
          </p:cNvGraphicFramePr>
          <p:nvPr/>
        </p:nvGraphicFramePr>
        <p:xfrm>
          <a:off x="5911124" y="2948658"/>
          <a:ext cx="200025" cy="228600"/>
        </p:xfrm>
        <a:graphic>
          <a:graphicData uri="http://schemas.openxmlformats.org/presentationml/2006/ole">
            <mc:AlternateContent xmlns:mc="http://schemas.openxmlformats.org/markup-compatibility/2006">
              <mc:Choice xmlns:v="urn:schemas-microsoft-com:vml" Requires="v">
                <p:oleObj spid="_x0000_s2106" name="Equation" r:id="rId3" imgW="177800" imgH="203200" progId="Equation.DSMT4">
                  <p:embed/>
                </p:oleObj>
              </mc:Choice>
              <mc:Fallback>
                <p:oleObj name="Equation" r:id="rId3" imgW="177800" imgH="203200" progId="Equation.DSMT4">
                  <p:embed/>
                  <p:pic>
                    <p:nvPicPr>
                      <p:cNvPr id="2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124" y="2948658"/>
                        <a:ext cx="2000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4" name="Group 33"/>
          <p:cNvGrpSpPr/>
          <p:nvPr/>
        </p:nvGrpSpPr>
        <p:grpSpPr>
          <a:xfrm>
            <a:off x="5155474" y="1805658"/>
            <a:ext cx="1066800" cy="1676400"/>
            <a:chOff x="5155474" y="1805658"/>
            <a:chExt cx="1066800" cy="1676400"/>
          </a:xfrm>
        </p:grpSpPr>
        <p:sp>
          <p:nvSpPr>
            <p:cNvPr id="18" name="Line 50"/>
            <p:cNvSpPr>
              <a:spLocks noChangeShapeType="1"/>
            </p:cNvSpPr>
            <p:nvPr/>
          </p:nvSpPr>
          <p:spPr bwMode="auto">
            <a:xfrm flipV="1">
              <a:off x="5155474" y="1881858"/>
              <a:ext cx="990600" cy="16002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AutoShape 66"/>
            <p:cNvSpPr>
              <a:spLocks/>
            </p:cNvSpPr>
            <p:nvPr/>
          </p:nvSpPr>
          <p:spPr bwMode="auto">
            <a:xfrm>
              <a:off x="6069874" y="1805658"/>
              <a:ext cx="152400" cy="152400"/>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grpSp>
        <p:nvGrpSpPr>
          <p:cNvPr id="35" name="Group 34"/>
          <p:cNvGrpSpPr/>
          <p:nvPr/>
        </p:nvGrpSpPr>
        <p:grpSpPr>
          <a:xfrm>
            <a:off x="5155474" y="2643858"/>
            <a:ext cx="1828800" cy="838200"/>
            <a:chOff x="5155474" y="2643858"/>
            <a:chExt cx="1828800" cy="838200"/>
          </a:xfrm>
        </p:grpSpPr>
        <p:sp>
          <p:nvSpPr>
            <p:cNvPr id="19" name="Freeform 60"/>
            <p:cNvSpPr>
              <a:spLocks/>
            </p:cNvSpPr>
            <p:nvPr/>
          </p:nvSpPr>
          <p:spPr bwMode="auto">
            <a:xfrm>
              <a:off x="5460274" y="3329658"/>
              <a:ext cx="88900" cy="152400"/>
            </a:xfrm>
            <a:custGeom>
              <a:avLst/>
              <a:gdLst>
                <a:gd name="T0" fmla="*/ 0 w 56"/>
                <a:gd name="T1" fmla="*/ 0 h 96"/>
                <a:gd name="T2" fmla="*/ 48 w 56"/>
                <a:gd name="T3" fmla="*/ 48 h 96"/>
                <a:gd name="T4" fmla="*/ 48 w 56"/>
                <a:gd name="T5" fmla="*/ 96 h 96"/>
                <a:gd name="T6" fmla="*/ 0 60000 65536"/>
                <a:gd name="T7" fmla="*/ 0 60000 65536"/>
                <a:gd name="T8" fmla="*/ 0 60000 65536"/>
                <a:gd name="T9" fmla="*/ 0 w 56"/>
                <a:gd name="T10" fmla="*/ 0 h 96"/>
                <a:gd name="T11" fmla="*/ 56 w 56"/>
                <a:gd name="T12" fmla="*/ 96 h 96"/>
              </a:gdLst>
              <a:ahLst/>
              <a:cxnLst>
                <a:cxn ang="T6">
                  <a:pos x="T0" y="T1"/>
                </a:cxn>
                <a:cxn ang="T7">
                  <a:pos x="T2" y="T3"/>
                </a:cxn>
                <a:cxn ang="T8">
                  <a:pos x="T4" y="T5"/>
                </a:cxn>
              </a:cxnLst>
              <a:rect l="T9" t="T10" r="T11" b="T12"/>
              <a:pathLst>
                <a:path w="56" h="96">
                  <a:moveTo>
                    <a:pt x="0" y="0"/>
                  </a:moveTo>
                  <a:cubicBezTo>
                    <a:pt x="20" y="16"/>
                    <a:pt x="40" y="32"/>
                    <a:pt x="48" y="48"/>
                  </a:cubicBezTo>
                  <a:cubicBezTo>
                    <a:pt x="56" y="64"/>
                    <a:pt x="52" y="80"/>
                    <a:pt x="48" y="96"/>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0" name="Object 11"/>
            <p:cNvGraphicFramePr>
              <a:graphicFrameLocks noChangeAspect="1"/>
            </p:cNvGraphicFramePr>
            <p:nvPr/>
          </p:nvGraphicFramePr>
          <p:xfrm>
            <a:off x="5612674" y="3253458"/>
            <a:ext cx="185738" cy="228600"/>
          </p:xfrm>
          <a:graphic>
            <a:graphicData uri="http://schemas.openxmlformats.org/presentationml/2006/ole">
              <mc:AlternateContent xmlns:mc="http://schemas.openxmlformats.org/markup-compatibility/2006">
                <mc:Choice xmlns:v="urn:schemas-microsoft-com:vml" Requires="v">
                  <p:oleObj spid="_x0000_s2107" name="Equation" r:id="rId5" imgW="165100" imgH="203200" progId="Equation.DSMT4">
                    <p:embed/>
                  </p:oleObj>
                </mc:Choice>
                <mc:Fallback>
                  <p:oleObj name="Equation" r:id="rId5" imgW="165100" imgH="203200" progId="Equation.DSMT4">
                    <p:embed/>
                    <p:pic>
                      <p:nvPicPr>
                        <p:cNvPr id="2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2674" y="3253458"/>
                          <a:ext cx="1857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Line 48"/>
            <p:cNvSpPr>
              <a:spLocks noChangeShapeType="1"/>
            </p:cNvSpPr>
            <p:nvPr/>
          </p:nvSpPr>
          <p:spPr bwMode="auto">
            <a:xfrm flipV="1">
              <a:off x="5155474" y="2720058"/>
              <a:ext cx="1752600" cy="76200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AutoShape 67"/>
            <p:cNvSpPr>
              <a:spLocks/>
            </p:cNvSpPr>
            <p:nvPr/>
          </p:nvSpPr>
          <p:spPr bwMode="auto">
            <a:xfrm>
              <a:off x="6831874" y="2643858"/>
              <a:ext cx="152400" cy="152400"/>
            </a:xfrm>
            <a:custGeom>
              <a:avLst/>
              <a:gdLst>
                <a:gd name="T0" fmla="*/ 48 w 21600"/>
                <a:gd name="T1" fmla="*/ 0 h 21600"/>
                <a:gd name="T2" fmla="*/ 14 w 21600"/>
                <a:gd name="T3" fmla="*/ 14 h 21600"/>
                <a:gd name="T4" fmla="*/ 0 w 21600"/>
                <a:gd name="T5" fmla="*/ 48 h 21600"/>
                <a:gd name="T6" fmla="*/ 14 w 21600"/>
                <a:gd name="T7" fmla="*/ 82 h 21600"/>
                <a:gd name="T8" fmla="*/ 48 w 21600"/>
                <a:gd name="T9" fmla="*/ 96 h 21600"/>
                <a:gd name="T10" fmla="*/ 82 w 21600"/>
                <a:gd name="T11" fmla="*/ 82 h 21600"/>
                <a:gd name="T12" fmla="*/ 96 w 21600"/>
                <a:gd name="T13" fmla="*/ 48 h 21600"/>
                <a:gd name="T14" fmla="*/ 82 w 21600"/>
                <a:gd name="T15" fmla="*/ 14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pSp>
      <p:sp>
        <p:nvSpPr>
          <p:cNvPr id="25" name="Freeform 68"/>
          <p:cNvSpPr>
            <a:spLocks/>
          </p:cNvSpPr>
          <p:nvPr/>
        </p:nvSpPr>
        <p:spPr bwMode="auto">
          <a:xfrm>
            <a:off x="5866674" y="2351758"/>
            <a:ext cx="527050" cy="590550"/>
          </a:xfrm>
          <a:custGeom>
            <a:avLst/>
            <a:gdLst>
              <a:gd name="T0" fmla="*/ 0 w 332"/>
              <a:gd name="T1" fmla="*/ 0 h 372"/>
              <a:gd name="T2" fmla="*/ 48 w 332"/>
              <a:gd name="T3" fmla="*/ 20 h 372"/>
              <a:gd name="T4" fmla="*/ 108 w 332"/>
              <a:gd name="T5" fmla="*/ 64 h 372"/>
              <a:gd name="T6" fmla="*/ 148 w 332"/>
              <a:gd name="T7" fmla="*/ 96 h 372"/>
              <a:gd name="T8" fmla="*/ 176 w 332"/>
              <a:gd name="T9" fmla="*/ 128 h 372"/>
              <a:gd name="T10" fmla="*/ 220 w 332"/>
              <a:gd name="T11" fmla="*/ 188 h 372"/>
              <a:gd name="T12" fmla="*/ 248 w 332"/>
              <a:gd name="T13" fmla="*/ 236 h 372"/>
              <a:gd name="T14" fmla="*/ 280 w 332"/>
              <a:gd name="T15" fmla="*/ 276 h 372"/>
              <a:gd name="T16" fmla="*/ 332 w 332"/>
              <a:gd name="T17" fmla="*/ 372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372"/>
              <a:gd name="T29" fmla="*/ 332 w 332"/>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372">
                <a:moveTo>
                  <a:pt x="0" y="0"/>
                </a:moveTo>
                <a:cubicBezTo>
                  <a:pt x="16" y="5"/>
                  <a:pt x="34" y="8"/>
                  <a:pt x="48" y="20"/>
                </a:cubicBezTo>
                <a:cubicBezTo>
                  <a:pt x="65" y="34"/>
                  <a:pt x="86" y="56"/>
                  <a:pt x="108" y="64"/>
                </a:cubicBezTo>
                <a:cubicBezTo>
                  <a:pt x="121" y="73"/>
                  <a:pt x="137" y="82"/>
                  <a:pt x="148" y="96"/>
                </a:cubicBezTo>
                <a:cubicBezTo>
                  <a:pt x="173" y="128"/>
                  <a:pt x="152" y="112"/>
                  <a:pt x="176" y="128"/>
                </a:cubicBezTo>
                <a:cubicBezTo>
                  <a:pt x="183" y="149"/>
                  <a:pt x="201" y="175"/>
                  <a:pt x="220" y="188"/>
                </a:cubicBezTo>
                <a:cubicBezTo>
                  <a:pt x="227" y="209"/>
                  <a:pt x="228" y="222"/>
                  <a:pt x="248" y="236"/>
                </a:cubicBezTo>
                <a:cubicBezTo>
                  <a:pt x="252" y="248"/>
                  <a:pt x="269" y="268"/>
                  <a:pt x="280" y="276"/>
                </a:cubicBezTo>
                <a:cubicBezTo>
                  <a:pt x="288" y="309"/>
                  <a:pt x="307" y="347"/>
                  <a:pt x="332" y="372"/>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a:solidFill>
                  <a:srgbClr val="000000"/>
                </a:solidFill>
                <a:latin typeface="Gill Sans" charset="0"/>
                <a:ea typeface="Gill Sans"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endParaRPr lang="en-US" altLang="en-US"/>
          </a:p>
        </p:txBody>
      </p:sp>
      <p:graphicFrame>
        <p:nvGraphicFramePr>
          <p:cNvPr id="26" name="Object 13"/>
          <p:cNvGraphicFramePr>
            <a:graphicFrameLocks noChangeAspect="1"/>
          </p:cNvGraphicFramePr>
          <p:nvPr/>
        </p:nvGraphicFramePr>
        <p:xfrm>
          <a:off x="6146074" y="2339058"/>
          <a:ext cx="477838" cy="219075"/>
        </p:xfrm>
        <a:graphic>
          <a:graphicData uri="http://schemas.openxmlformats.org/presentationml/2006/ole">
            <mc:AlternateContent xmlns:mc="http://schemas.openxmlformats.org/markup-compatibility/2006">
              <mc:Choice xmlns:v="urn:schemas-microsoft-com:vml" Requires="v">
                <p:oleObj spid="_x0000_s2108" name="Equation" r:id="rId7" imgW="444500" imgH="203200" progId="Equation.DSMT4">
                  <p:embed/>
                </p:oleObj>
              </mc:Choice>
              <mc:Fallback>
                <p:oleObj name="Equation" r:id="rId7" imgW="444500" imgH="203200" progId="Equation.DSMT4">
                  <p:embed/>
                  <p:pic>
                    <p:nvPicPr>
                      <p:cNvPr id="26"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6074" y="2339058"/>
                        <a:ext cx="477838"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 name="TextBox 29"/>
          <p:cNvSpPr txBox="1"/>
          <p:nvPr/>
        </p:nvSpPr>
        <p:spPr>
          <a:xfrm>
            <a:off x="6565718" y="2258324"/>
            <a:ext cx="837112" cy="338554"/>
          </a:xfrm>
          <a:prstGeom prst="rect">
            <a:avLst/>
          </a:prstGeom>
          <a:noFill/>
        </p:spPr>
        <p:txBody>
          <a:bodyPr wrap="square" rtlCol="0">
            <a:spAutoFit/>
          </a:bodyPr>
          <a:lstStyle/>
          <a:p>
            <a:r>
              <a:rPr lang="en-US" sz="1600" dirty="0">
                <a:latin typeface="Palatino Linotype" charset="0"/>
                <a:ea typeface="Palatino Linotype" charset="0"/>
                <a:cs typeface="Palatino Linotype" charset="0"/>
              </a:rPr>
              <a:t>= s</a:t>
            </a:r>
          </a:p>
        </p:txBody>
      </p:sp>
    </p:spTree>
    <p:extLst>
      <p:ext uri="{BB962C8B-B14F-4D97-AF65-F5344CB8AC3E}">
        <p14:creationId xmlns:p14="http://schemas.microsoft.com/office/powerpoint/2010/main" val="18080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val 4"/>
          <p:cNvSpPr>
            <a:spLocks/>
          </p:cNvSpPr>
          <p:nvPr/>
        </p:nvSpPr>
        <p:spPr bwMode="auto">
          <a:xfrm>
            <a:off x="4746625" y="1981200"/>
            <a:ext cx="3810000" cy="3810000"/>
          </a:xfrm>
          <a:prstGeom prst="ellipse">
            <a:avLst/>
          </a:prstGeom>
          <a:noFill/>
          <a:ln w="9525">
            <a:solidFill>
              <a:srgbClr val="00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4" name="Rectangle 5"/>
          <p:cNvSpPr>
            <a:spLocks noChangeArrowheads="1"/>
          </p:cNvSpPr>
          <p:nvPr/>
        </p:nvSpPr>
        <p:spPr bwMode="auto">
          <a:xfrm>
            <a:off x="50800" y="304800"/>
            <a:ext cx="9093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37160" tIns="0" rIns="164592" bIns="0" anchor="b"/>
          <a:lstStyle/>
          <a:p>
            <a:pPr algn="ctr" eaLnBrk="1" hangingPunct="1"/>
            <a:r>
              <a:rPr lang="en-US" sz="4400" dirty="0">
                <a:solidFill>
                  <a:srgbClr val="FF0000"/>
                </a:solidFill>
                <a:latin typeface="Apple Chancery"/>
                <a:cs typeface="Apple Chancery"/>
              </a:rPr>
              <a:t>Rotational versus Translational Parameters</a:t>
            </a:r>
          </a:p>
        </p:txBody>
      </p:sp>
      <p:sp>
        <p:nvSpPr>
          <p:cNvPr id="13315" name="Text Box 6"/>
          <p:cNvSpPr txBox="1">
            <a:spLocks/>
          </p:cNvSpPr>
          <p:nvPr/>
        </p:nvSpPr>
        <p:spPr bwMode="auto">
          <a:xfrm>
            <a:off x="152400" y="1841500"/>
            <a:ext cx="3276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0000"/>
                </a:solidFill>
                <a:latin typeface="Apple Chancery"/>
                <a:cs typeface="Apple Chancery"/>
              </a:rPr>
              <a:t>Definition of a radian?</a:t>
            </a:r>
            <a:endParaRPr lang="en-US" sz="3200" dirty="0">
              <a:solidFill>
                <a:srgbClr val="FF0000"/>
              </a:solidFill>
              <a:latin typeface="Apple Chancery"/>
              <a:cs typeface="Apple Chancery"/>
            </a:endParaRPr>
          </a:p>
        </p:txBody>
      </p:sp>
      <p:sp>
        <p:nvSpPr>
          <p:cNvPr id="13316" name="Rectangle 7"/>
          <p:cNvSpPr>
            <a:spLocks/>
          </p:cNvSpPr>
          <p:nvPr/>
        </p:nvSpPr>
        <p:spPr bwMode="auto">
          <a:xfrm>
            <a:off x="4546600" y="1587500"/>
            <a:ext cx="1676400" cy="3886200"/>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13318" name="Line 9"/>
          <p:cNvSpPr>
            <a:spLocks noChangeShapeType="1"/>
          </p:cNvSpPr>
          <p:nvPr/>
        </p:nvSpPr>
        <p:spPr bwMode="auto">
          <a:xfrm>
            <a:off x="6651625" y="2286000"/>
            <a:ext cx="0" cy="175260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Times New Roman"/>
              <a:cs typeface="Times New Roman"/>
            </a:endParaRPr>
          </a:p>
        </p:txBody>
      </p:sp>
      <p:sp>
        <p:nvSpPr>
          <p:cNvPr id="13319" name="Line 10"/>
          <p:cNvSpPr>
            <a:spLocks noChangeShapeType="1"/>
          </p:cNvSpPr>
          <p:nvPr/>
        </p:nvSpPr>
        <p:spPr bwMode="auto">
          <a:xfrm>
            <a:off x="6346825" y="3886200"/>
            <a:ext cx="2819400"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Times New Roman"/>
              <a:cs typeface="Times New Roman"/>
            </a:endParaRPr>
          </a:p>
        </p:txBody>
      </p:sp>
      <p:sp>
        <p:nvSpPr>
          <p:cNvPr id="13321" name="Line 12"/>
          <p:cNvSpPr>
            <a:spLocks noChangeShapeType="1"/>
          </p:cNvSpPr>
          <p:nvPr/>
        </p:nvSpPr>
        <p:spPr bwMode="auto">
          <a:xfrm flipV="1">
            <a:off x="6651625" y="2286000"/>
            <a:ext cx="990600" cy="1600200"/>
          </a:xfrm>
          <a:prstGeom prst="line">
            <a:avLst/>
          </a:prstGeom>
          <a:noFill/>
          <a:ln w="19050">
            <a:solidFill>
              <a:srgbClr val="00000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Times New Roman"/>
              <a:cs typeface="Times New Roman"/>
            </a:endParaRPr>
          </a:p>
        </p:txBody>
      </p:sp>
      <p:graphicFrame>
        <p:nvGraphicFramePr>
          <p:cNvPr id="13322" name="Object 2"/>
          <p:cNvGraphicFramePr>
            <a:graphicFrameLocks noChangeAspect="1"/>
          </p:cNvGraphicFramePr>
          <p:nvPr/>
        </p:nvGraphicFramePr>
        <p:xfrm>
          <a:off x="7177088" y="3352800"/>
          <a:ext cx="1284287" cy="304800"/>
        </p:xfrm>
        <a:graphic>
          <a:graphicData uri="http://schemas.openxmlformats.org/presentationml/2006/ole">
            <mc:AlternateContent xmlns:mc="http://schemas.openxmlformats.org/markup-compatibility/2006">
              <mc:Choice xmlns:v="urn:schemas-microsoft-com:vml" Requires="v">
                <p:oleObj spid="_x0000_s8329" name="Equation" r:id="rId3" imgW="749300" imgH="177800" progId="Equation.DSMT4">
                  <p:embed/>
                </p:oleObj>
              </mc:Choice>
              <mc:Fallback>
                <p:oleObj name="Equation" r:id="rId3" imgW="749300" imgH="177800" progId="Equation.DSMT4">
                  <p:embed/>
                  <p:pic>
                    <p:nvPicPr>
                      <p:cNvPr id="13322" name="Object 2"/>
                      <p:cNvPicPr>
                        <a:picLocks noChangeAspect="1" noChangeArrowheads="1"/>
                      </p:cNvPicPr>
                      <p:nvPr/>
                    </p:nvPicPr>
                    <p:blipFill>
                      <a:blip r:embed="rId4"/>
                      <a:srcRect/>
                      <a:stretch>
                        <a:fillRect/>
                      </a:stretch>
                    </p:blipFill>
                    <p:spPr bwMode="auto">
                      <a:xfrm>
                        <a:off x="7177088" y="3352800"/>
                        <a:ext cx="12842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3323" name="AutoShape 14"/>
          <p:cNvSpPr>
            <a:spLocks/>
          </p:cNvSpPr>
          <p:nvPr/>
        </p:nvSpPr>
        <p:spPr bwMode="auto">
          <a:xfrm>
            <a:off x="7566025" y="2209800"/>
            <a:ext cx="152400" cy="152400"/>
          </a:xfrm>
          <a:custGeom>
            <a:avLst/>
            <a:gdLst>
              <a:gd name="T0" fmla="*/ 1332327035 w 21600"/>
              <a:gd name="T1" fmla="*/ 0 h 21600"/>
              <a:gd name="T2" fmla="*/ 390204664 w 21600"/>
              <a:gd name="T3" fmla="*/ 390204664 h 21600"/>
              <a:gd name="T4" fmla="*/ 0 w 21600"/>
              <a:gd name="T5" fmla="*/ 1332327035 h 21600"/>
              <a:gd name="T6" fmla="*/ 390204664 w 21600"/>
              <a:gd name="T7" fmla="*/ 2147483647 h 21600"/>
              <a:gd name="T8" fmla="*/ 1332327035 w 21600"/>
              <a:gd name="T9" fmla="*/ 2147483647 h 21600"/>
              <a:gd name="T10" fmla="*/ 2147483647 w 21600"/>
              <a:gd name="T11" fmla="*/ 2147483647 h 21600"/>
              <a:gd name="T12" fmla="*/ 2147483647 w 21600"/>
              <a:gd name="T13" fmla="*/ 1332327035 h 21600"/>
              <a:gd name="T14" fmla="*/ 2147483647 w 21600"/>
              <a:gd name="T15" fmla="*/ 39020466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5400">
            <a:solidFill>
              <a:schemeClr val="hlink"/>
            </a:solidFill>
            <a:round/>
            <a:headEnd/>
            <a:tailEnd/>
          </a:ln>
        </p:spPr>
        <p:txBody>
          <a:bodyPr wrap="none" anchor="ctr"/>
          <a:lstStyle/>
          <a:p>
            <a:endParaRPr lang="en-US">
              <a:latin typeface="Times New Roman"/>
              <a:cs typeface="Times New Roman"/>
            </a:endParaRPr>
          </a:p>
        </p:txBody>
      </p:sp>
      <p:graphicFrame>
        <p:nvGraphicFramePr>
          <p:cNvPr id="13324" name="Object 3"/>
          <p:cNvGraphicFramePr>
            <a:graphicFrameLocks noChangeAspect="1"/>
          </p:cNvGraphicFramePr>
          <p:nvPr/>
        </p:nvGraphicFramePr>
        <p:xfrm>
          <a:off x="7032625" y="2590800"/>
          <a:ext cx="242888" cy="242888"/>
        </p:xfrm>
        <a:graphic>
          <a:graphicData uri="http://schemas.openxmlformats.org/presentationml/2006/ole">
            <mc:AlternateContent xmlns:mc="http://schemas.openxmlformats.org/markup-compatibility/2006">
              <mc:Choice xmlns:v="urn:schemas-microsoft-com:vml" Requires="v">
                <p:oleObj spid="_x0000_s8330" name="Equation" r:id="rId5" imgW="152400" imgH="152400" progId="Equation.DSMT4">
                  <p:embed/>
                </p:oleObj>
              </mc:Choice>
              <mc:Fallback>
                <p:oleObj name="Equation" r:id="rId5" imgW="152400" imgH="152400" progId="Equation.DSMT4">
                  <p:embed/>
                  <p:pic>
                    <p:nvPicPr>
                      <p:cNvPr id="1332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25" y="2590800"/>
                        <a:ext cx="242888" cy="242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325" name="Object 4"/>
          <p:cNvGraphicFramePr>
            <a:graphicFrameLocks noChangeAspect="1"/>
          </p:cNvGraphicFramePr>
          <p:nvPr/>
        </p:nvGraphicFramePr>
        <p:xfrm>
          <a:off x="8407400" y="2590800"/>
          <a:ext cx="736600" cy="304800"/>
        </p:xfrm>
        <a:graphic>
          <a:graphicData uri="http://schemas.openxmlformats.org/presentationml/2006/ole">
            <mc:AlternateContent xmlns:mc="http://schemas.openxmlformats.org/markup-compatibility/2006">
              <mc:Choice xmlns:v="urn:schemas-microsoft-com:vml" Requires="v">
                <p:oleObj spid="_x0000_s8331" name="Equation" r:id="rId7" imgW="368300" imgH="152400" progId="Equation.DSMT4">
                  <p:embed/>
                </p:oleObj>
              </mc:Choice>
              <mc:Fallback>
                <p:oleObj name="Equation" r:id="rId7" imgW="368300" imgH="152400" progId="Equation.DSMT4">
                  <p:embed/>
                  <p:pic>
                    <p:nvPicPr>
                      <p:cNvPr id="13325" name="Object 4"/>
                      <p:cNvPicPr>
                        <a:picLocks noChangeAspect="1" noChangeArrowheads="1"/>
                      </p:cNvPicPr>
                      <p:nvPr/>
                    </p:nvPicPr>
                    <p:blipFill>
                      <a:blip r:embed="rId8"/>
                      <a:srcRect/>
                      <a:stretch>
                        <a:fillRect/>
                      </a:stretch>
                    </p:blipFill>
                    <p:spPr bwMode="auto">
                      <a:xfrm>
                        <a:off x="8407400" y="2590800"/>
                        <a:ext cx="736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3326" name="Text Box 17"/>
          <p:cNvSpPr txBox="1">
            <a:spLocks/>
          </p:cNvSpPr>
          <p:nvPr/>
        </p:nvSpPr>
        <p:spPr bwMode="auto">
          <a:xfrm>
            <a:off x="533400" y="2298700"/>
            <a:ext cx="51435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FF120C"/>
                </a:solidFill>
                <a:latin typeface="Apple Chancery"/>
                <a:cs typeface="Apple Chancery"/>
              </a:rPr>
              <a:t>If you </a:t>
            </a:r>
            <a:r>
              <a:rPr lang="en-US" sz="2000" dirty="0">
                <a:latin typeface="Times New Roman"/>
                <a:cs typeface="Times New Roman"/>
              </a:rPr>
              <a:t>lay out </a:t>
            </a:r>
            <a:r>
              <a:rPr lang="en-US" sz="2000" dirty="0">
                <a:solidFill>
                  <a:srgbClr val="FF120C"/>
                </a:solidFill>
                <a:latin typeface="Times New Roman"/>
                <a:cs typeface="Times New Roman"/>
              </a:rPr>
              <a:t>a </a:t>
            </a:r>
            <a:r>
              <a:rPr lang="en-US" sz="2000" i="1" dirty="0">
                <a:solidFill>
                  <a:srgbClr val="FF120C"/>
                </a:solidFill>
                <a:latin typeface="Times New Roman"/>
                <a:cs typeface="Times New Roman"/>
              </a:rPr>
              <a:t>one radius </a:t>
            </a:r>
            <a:r>
              <a:rPr lang="en-US" sz="2000" dirty="0">
                <a:solidFill>
                  <a:srgbClr val="FF120C"/>
                </a:solidFill>
                <a:latin typeface="Times New Roman"/>
                <a:cs typeface="Times New Roman"/>
              </a:rPr>
              <a:t>arc-length, </a:t>
            </a:r>
            <a:r>
              <a:rPr lang="en-US" sz="2000" dirty="0">
                <a:solidFill>
                  <a:srgbClr val="000000"/>
                </a:solidFill>
                <a:latin typeface="Times New Roman"/>
                <a:cs typeface="Times New Roman"/>
              </a:rPr>
              <a:t>the</a:t>
            </a:r>
            <a:r>
              <a:rPr lang="en-US" sz="2000" dirty="0">
                <a:solidFill>
                  <a:srgbClr val="FF120C"/>
                </a:solidFill>
                <a:latin typeface="Times New Roman"/>
                <a:cs typeface="Times New Roman"/>
              </a:rPr>
              <a:t> </a:t>
            </a:r>
            <a:r>
              <a:rPr lang="en-US" sz="2000" dirty="0">
                <a:solidFill>
                  <a:srgbClr val="0000FF"/>
                </a:solidFill>
                <a:latin typeface="Times New Roman"/>
                <a:cs typeface="Times New Roman"/>
              </a:rPr>
              <a:t>angle subtended </a:t>
            </a:r>
            <a:r>
              <a:rPr lang="en-US" sz="2000" dirty="0">
                <a:latin typeface="Times New Roman"/>
                <a:cs typeface="Times New Roman"/>
              </a:rPr>
              <a:t>is defined as </a:t>
            </a:r>
            <a:r>
              <a:rPr lang="en-US" sz="2000" dirty="0">
                <a:solidFill>
                  <a:srgbClr val="FF0000"/>
                </a:solidFill>
                <a:latin typeface="Times New Roman"/>
                <a:cs typeface="Times New Roman"/>
              </a:rPr>
              <a:t>one radian </a:t>
            </a:r>
            <a:r>
              <a:rPr lang="en-US" sz="2000" dirty="0">
                <a:latin typeface="Times New Roman"/>
                <a:cs typeface="Times New Roman"/>
              </a:rPr>
              <a:t>(see sketch). </a:t>
            </a:r>
          </a:p>
        </p:txBody>
      </p:sp>
      <p:sp>
        <p:nvSpPr>
          <p:cNvPr id="13327" name="Freeform 18"/>
          <p:cNvSpPr>
            <a:spLocks/>
          </p:cNvSpPr>
          <p:nvPr/>
        </p:nvSpPr>
        <p:spPr bwMode="auto">
          <a:xfrm>
            <a:off x="6937375" y="3429000"/>
            <a:ext cx="247650" cy="457200"/>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Times New Roman"/>
              <a:cs typeface="Times New Roman"/>
            </a:endParaRPr>
          </a:p>
        </p:txBody>
      </p:sp>
      <p:sp>
        <p:nvSpPr>
          <p:cNvPr id="13328" name="Text Box 19"/>
          <p:cNvSpPr txBox="1">
            <a:spLocks/>
          </p:cNvSpPr>
          <p:nvPr/>
        </p:nvSpPr>
        <p:spPr bwMode="auto">
          <a:xfrm>
            <a:off x="86449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13.)</a:t>
            </a:r>
          </a:p>
        </p:txBody>
      </p:sp>
      <p:sp>
        <p:nvSpPr>
          <p:cNvPr id="13329" name="Rectangle 2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30" name="Freeform 18"/>
          <p:cNvSpPr>
            <a:spLocks noChangeArrowheads="1"/>
          </p:cNvSpPr>
          <p:nvPr/>
        </p:nvSpPr>
        <p:spPr bwMode="auto">
          <a:xfrm>
            <a:off x="7727950" y="2311400"/>
            <a:ext cx="833438" cy="1574800"/>
          </a:xfrm>
          <a:custGeom>
            <a:avLst/>
            <a:gdLst>
              <a:gd name="T0" fmla="*/ 0 w 833437"/>
              <a:gd name="T1" fmla="*/ 0 h 1574800"/>
              <a:gd name="T2" fmla="*/ 171450 w 833437"/>
              <a:gd name="T3" fmla="*/ 133350 h 1574800"/>
              <a:gd name="T4" fmla="*/ 317500 w 833437"/>
              <a:gd name="T5" fmla="*/ 273050 h 1574800"/>
              <a:gd name="T6" fmla="*/ 482602 w 833437"/>
              <a:gd name="T7" fmla="*/ 476250 h 1574800"/>
              <a:gd name="T8" fmla="*/ 622302 w 833437"/>
              <a:gd name="T9" fmla="*/ 711200 h 1574800"/>
              <a:gd name="T10" fmla="*/ 704852 w 833437"/>
              <a:gd name="T11" fmla="*/ 901700 h 1574800"/>
              <a:gd name="T12" fmla="*/ 781052 w 833437"/>
              <a:gd name="T13" fmla="*/ 1155700 h 1574800"/>
              <a:gd name="T14" fmla="*/ 825502 w 833437"/>
              <a:gd name="T15" fmla="*/ 1457325 h 1574800"/>
              <a:gd name="T16" fmla="*/ 828677 w 833437"/>
              <a:gd name="T17" fmla="*/ 1574800 h 1574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3437"/>
              <a:gd name="T28" fmla="*/ 0 h 1574800"/>
              <a:gd name="T29" fmla="*/ 833437 w 833437"/>
              <a:gd name="T30" fmla="*/ 1574800 h 15748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3437" h="1574800">
                <a:moveTo>
                  <a:pt x="0" y="0"/>
                </a:moveTo>
                <a:cubicBezTo>
                  <a:pt x="59266" y="43921"/>
                  <a:pt x="118533" y="87842"/>
                  <a:pt x="171450" y="133350"/>
                </a:cubicBezTo>
                <a:cubicBezTo>
                  <a:pt x="224367" y="178858"/>
                  <a:pt x="265642" y="215900"/>
                  <a:pt x="317500" y="273050"/>
                </a:cubicBezTo>
                <a:cubicBezTo>
                  <a:pt x="369358" y="330200"/>
                  <a:pt x="431800" y="403225"/>
                  <a:pt x="482600" y="476250"/>
                </a:cubicBezTo>
                <a:cubicBezTo>
                  <a:pt x="533400" y="549275"/>
                  <a:pt x="585258" y="640292"/>
                  <a:pt x="622300" y="711200"/>
                </a:cubicBezTo>
                <a:cubicBezTo>
                  <a:pt x="659342" y="782108"/>
                  <a:pt x="678392" y="827617"/>
                  <a:pt x="704850" y="901700"/>
                </a:cubicBezTo>
                <a:cubicBezTo>
                  <a:pt x="731308" y="975783"/>
                  <a:pt x="760942" y="1063096"/>
                  <a:pt x="781050" y="1155700"/>
                </a:cubicBezTo>
                <a:cubicBezTo>
                  <a:pt x="801158" y="1248304"/>
                  <a:pt x="817563" y="1387475"/>
                  <a:pt x="825500" y="1457325"/>
                </a:cubicBezTo>
                <a:cubicBezTo>
                  <a:pt x="833437" y="1527175"/>
                  <a:pt x="828675" y="1574800"/>
                  <a:pt x="828675" y="1574800"/>
                </a:cubicBezTo>
              </a:path>
            </a:pathLst>
          </a:custGeom>
          <a:noFill/>
          <a:ln w="19050" cmpd="sng">
            <a:solidFill>
              <a:srgbClr val="FF0000"/>
            </a:solidFill>
            <a:prstDash val="lg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Times New Roman"/>
              <a:cs typeface="Times New Roman"/>
            </a:endParaRPr>
          </a:p>
        </p:txBody>
      </p:sp>
      <p:sp>
        <p:nvSpPr>
          <p:cNvPr id="20" name="Rectangle 7"/>
          <p:cNvSpPr>
            <a:spLocks/>
          </p:cNvSpPr>
          <p:nvPr/>
        </p:nvSpPr>
        <p:spPr bwMode="auto">
          <a:xfrm>
            <a:off x="5015035" y="4038600"/>
            <a:ext cx="3844680" cy="2120900"/>
          </a:xfrm>
          <a:prstGeom prst="rect">
            <a:avLst/>
          </a:prstGeom>
          <a:solidFill>
            <a:schemeClr val="bg1"/>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21" name="Text Box 35"/>
          <p:cNvSpPr txBox="1">
            <a:spLocks/>
          </p:cNvSpPr>
          <p:nvPr/>
        </p:nvSpPr>
        <p:spPr bwMode="auto">
          <a:xfrm>
            <a:off x="304800" y="4922427"/>
            <a:ext cx="853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accent2"/>
                </a:solidFill>
                <a:latin typeface="Times New Roman"/>
                <a:cs typeface="Times New Roman"/>
              </a:rPr>
              <a:t>And what is the arc length associated with a       radian angle?</a:t>
            </a:r>
          </a:p>
        </p:txBody>
      </p:sp>
      <p:sp>
        <p:nvSpPr>
          <p:cNvPr id="22" name="Text Box 37"/>
          <p:cNvSpPr txBox="1">
            <a:spLocks/>
          </p:cNvSpPr>
          <p:nvPr/>
        </p:nvSpPr>
        <p:spPr bwMode="auto">
          <a:xfrm>
            <a:off x="304800" y="3152745"/>
            <a:ext cx="5918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accent2"/>
                </a:solidFill>
                <a:latin typeface="Times New Roman"/>
                <a:cs typeface="Times New Roman"/>
              </a:rPr>
              <a:t>So what arc-length is associated with a 2 radian angle?</a:t>
            </a:r>
          </a:p>
        </p:txBody>
      </p:sp>
      <p:graphicFrame>
        <p:nvGraphicFramePr>
          <p:cNvPr id="23" name="Object 2"/>
          <p:cNvGraphicFramePr>
            <a:graphicFrameLocks noChangeAspect="1"/>
          </p:cNvGraphicFramePr>
          <p:nvPr/>
        </p:nvGraphicFramePr>
        <p:xfrm>
          <a:off x="4902445" y="4994274"/>
          <a:ext cx="364547" cy="299627"/>
        </p:xfrm>
        <a:graphic>
          <a:graphicData uri="http://schemas.openxmlformats.org/presentationml/2006/ole">
            <mc:AlternateContent xmlns:mc="http://schemas.openxmlformats.org/markup-compatibility/2006">
              <mc:Choice xmlns:v="urn:schemas-microsoft-com:vml" Requires="v">
                <p:oleObj spid="_x0000_s8332" name="Equation" r:id="rId9" imgW="215900" imgH="177800" progId="Equation.DSMT4">
                  <p:embed/>
                </p:oleObj>
              </mc:Choice>
              <mc:Fallback>
                <p:oleObj name="Equation" r:id="rId9" imgW="215900" imgH="177800" progId="Equation.DSMT4">
                  <p:embed/>
                  <p:pic>
                    <p:nvPicPr>
                      <p:cNvPr id="23"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2445" y="4994274"/>
                        <a:ext cx="364547" cy="299627"/>
                      </a:xfrm>
                      <a:prstGeom prst="rect">
                        <a:avLst/>
                      </a:prstGeom>
                      <a:noFill/>
                      <a:ln>
                        <a:noFill/>
                      </a:ln>
                      <a:effectLst/>
                    </p:spPr>
                  </p:pic>
                </p:oleObj>
              </mc:Fallback>
            </mc:AlternateContent>
          </a:graphicData>
        </a:graphic>
      </p:graphicFrame>
      <p:sp>
        <p:nvSpPr>
          <p:cNvPr id="24" name="Text Box 51"/>
          <p:cNvSpPr txBox="1">
            <a:spLocks/>
          </p:cNvSpPr>
          <p:nvPr/>
        </p:nvSpPr>
        <p:spPr bwMode="auto">
          <a:xfrm>
            <a:off x="304800" y="3929093"/>
            <a:ext cx="853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chemeClr val="accent2"/>
                </a:solidFill>
                <a:latin typeface="Times New Roman"/>
                <a:cs typeface="Times New Roman"/>
              </a:rPr>
              <a:t>And what arc-length is associated with a 1/2 radian angle?</a:t>
            </a:r>
          </a:p>
        </p:txBody>
      </p:sp>
      <p:graphicFrame>
        <p:nvGraphicFramePr>
          <p:cNvPr id="25" name="Object 3"/>
          <p:cNvGraphicFramePr>
            <a:graphicFrameLocks noChangeAspect="1"/>
          </p:cNvGraphicFramePr>
          <p:nvPr/>
        </p:nvGraphicFramePr>
        <p:xfrm>
          <a:off x="2716213" y="3590955"/>
          <a:ext cx="868362" cy="338138"/>
        </p:xfrm>
        <a:graphic>
          <a:graphicData uri="http://schemas.openxmlformats.org/presentationml/2006/ole">
            <mc:AlternateContent xmlns:mc="http://schemas.openxmlformats.org/markup-compatibility/2006">
              <mc:Choice xmlns:v="urn:schemas-microsoft-com:vml" Requires="v">
                <p:oleObj spid="_x0000_s8333" name="Equation" r:id="rId11" imgW="520700" imgH="203200" progId="Equation.DSMT4">
                  <p:embed/>
                </p:oleObj>
              </mc:Choice>
              <mc:Fallback>
                <p:oleObj name="Equation" r:id="rId11" imgW="520700" imgH="203200" progId="Equation.DSMT4">
                  <p:embed/>
                  <p:pic>
                    <p:nvPicPr>
                      <p:cNvPr id="25"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6213" y="3590955"/>
                        <a:ext cx="868362" cy="338138"/>
                      </a:xfrm>
                      <a:prstGeom prst="rect">
                        <a:avLst/>
                      </a:prstGeom>
                      <a:noFill/>
                      <a:ln>
                        <a:noFill/>
                      </a:ln>
                      <a:effectLst/>
                    </p:spPr>
                  </p:pic>
                </p:oleObj>
              </mc:Fallback>
            </mc:AlternateContent>
          </a:graphicData>
        </a:graphic>
      </p:graphicFrame>
      <p:graphicFrame>
        <p:nvGraphicFramePr>
          <p:cNvPr id="26" name="Object 4"/>
          <p:cNvGraphicFramePr>
            <a:graphicFrameLocks noChangeAspect="1"/>
          </p:cNvGraphicFramePr>
          <p:nvPr/>
        </p:nvGraphicFramePr>
        <p:xfrm>
          <a:off x="2527300" y="4291103"/>
          <a:ext cx="1358900" cy="745624"/>
        </p:xfrm>
        <a:graphic>
          <a:graphicData uri="http://schemas.openxmlformats.org/presentationml/2006/ole">
            <mc:AlternateContent xmlns:mc="http://schemas.openxmlformats.org/markup-compatibility/2006">
              <mc:Choice xmlns:v="urn:schemas-microsoft-com:vml" Requires="v">
                <p:oleObj spid="_x0000_s8334" name="Equation" r:id="rId13" imgW="787400" imgH="431800" progId="Equation.DSMT4">
                  <p:embed/>
                </p:oleObj>
              </mc:Choice>
              <mc:Fallback>
                <p:oleObj name="Equation" r:id="rId13" imgW="787400" imgH="431800" progId="Equation.DSMT4">
                  <p:embed/>
                  <p:pic>
                    <p:nvPicPr>
                      <p:cNvPr id="26"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7300" y="4291103"/>
                        <a:ext cx="1358900" cy="745624"/>
                      </a:xfrm>
                      <a:prstGeom prst="rect">
                        <a:avLst/>
                      </a:prstGeom>
                      <a:noFill/>
                      <a:ln>
                        <a:noFill/>
                      </a:ln>
                      <a:effectLst/>
                    </p:spPr>
                  </p:pic>
                </p:oleObj>
              </mc:Fallback>
            </mc:AlternateContent>
          </a:graphicData>
        </a:graphic>
      </p:graphicFrame>
      <p:graphicFrame>
        <p:nvGraphicFramePr>
          <p:cNvPr id="27" name="Object 6"/>
          <p:cNvGraphicFramePr>
            <a:graphicFrameLocks noChangeAspect="1"/>
          </p:cNvGraphicFramePr>
          <p:nvPr/>
        </p:nvGraphicFramePr>
        <p:xfrm>
          <a:off x="2843415" y="5395911"/>
          <a:ext cx="707823" cy="284163"/>
        </p:xfrm>
        <a:graphic>
          <a:graphicData uri="http://schemas.openxmlformats.org/presentationml/2006/ole">
            <mc:AlternateContent xmlns:mc="http://schemas.openxmlformats.org/markup-compatibility/2006">
              <mc:Choice xmlns:v="urn:schemas-microsoft-com:vml" Requires="v">
                <p:oleObj spid="_x0000_s8335" name="Equation" r:id="rId15" imgW="444500" imgH="177800" progId="Equation.DSMT4">
                  <p:embed/>
                </p:oleObj>
              </mc:Choice>
              <mc:Fallback>
                <p:oleObj name="Equation" r:id="rId15" imgW="444500" imgH="177800" progId="Equation.DSMT4">
                  <p:embed/>
                  <p:pic>
                    <p:nvPicPr>
                      <p:cNvPr id="27"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415" y="5395911"/>
                        <a:ext cx="707823" cy="284163"/>
                      </a:xfrm>
                      <a:prstGeom prst="rect">
                        <a:avLst/>
                      </a:prstGeom>
                      <a:noFill/>
                      <a:ln>
                        <a:noFill/>
                      </a:ln>
                      <a:effectLst/>
                    </p:spPr>
                  </p:pic>
                </p:oleObj>
              </mc:Fallback>
            </mc:AlternateContent>
          </a:graphicData>
        </a:graphic>
      </p:graphicFrame>
      <p:sp>
        <p:nvSpPr>
          <p:cNvPr id="28" name="Text Box 58"/>
          <p:cNvSpPr txBox="1">
            <a:spLocks/>
          </p:cNvSpPr>
          <p:nvPr/>
        </p:nvSpPr>
        <p:spPr bwMode="auto">
          <a:xfrm>
            <a:off x="720393" y="5745162"/>
            <a:ext cx="81188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solidFill>
                  <a:srgbClr val="000000"/>
                </a:solidFill>
                <a:latin typeface="Times New Roman"/>
                <a:cs typeface="Times New Roman"/>
              </a:rPr>
              <a:t>where</a:t>
            </a:r>
            <a:r>
              <a:rPr lang="en-US" sz="2000" dirty="0">
                <a:solidFill>
                  <a:schemeClr val="accent2"/>
                </a:solidFill>
                <a:latin typeface="Times New Roman"/>
                <a:cs typeface="Times New Roman"/>
              </a:rPr>
              <a:t> </a:t>
            </a:r>
            <a:r>
              <a:rPr lang="en-US" sz="2000" dirty="0">
                <a:solidFill>
                  <a:srgbClr val="FF0000"/>
                </a:solidFill>
                <a:latin typeface="Times New Roman"/>
                <a:cs typeface="Times New Roman"/>
              </a:rPr>
              <a:t>R</a:t>
            </a:r>
            <a:r>
              <a:rPr lang="ja-JP" altLang="en-US" sz="2000" dirty="0">
                <a:solidFill>
                  <a:srgbClr val="FF0000"/>
                </a:solidFill>
                <a:latin typeface="Times New Roman"/>
                <a:cs typeface="Times New Roman"/>
              </a:rPr>
              <a:t>’</a:t>
            </a:r>
            <a:r>
              <a:rPr lang="en-US" altLang="ja-JP" sz="2000" dirty="0">
                <a:solidFill>
                  <a:srgbClr val="FF0000"/>
                </a:solidFill>
                <a:latin typeface="Times New Roman"/>
                <a:cs typeface="Times New Roman"/>
              </a:rPr>
              <a:t>s units </a:t>
            </a:r>
            <a:r>
              <a:rPr lang="en-US" altLang="ja-JP" sz="2000" dirty="0">
                <a:latin typeface="Times New Roman"/>
                <a:cs typeface="Times New Roman"/>
              </a:rPr>
              <a:t>are</a:t>
            </a:r>
            <a:r>
              <a:rPr lang="en-US" altLang="ja-JP" sz="2000" dirty="0">
                <a:solidFill>
                  <a:srgbClr val="FF0000"/>
                </a:solidFill>
                <a:latin typeface="Times New Roman"/>
                <a:cs typeface="Times New Roman"/>
              </a:rPr>
              <a:t> </a:t>
            </a:r>
            <a:r>
              <a:rPr lang="en-US" altLang="ja-JP" sz="2000" i="1" dirty="0">
                <a:solidFill>
                  <a:srgbClr val="FF0000"/>
                </a:solidFill>
                <a:latin typeface="Times New Roman"/>
                <a:cs typeface="Times New Roman"/>
              </a:rPr>
              <a:t>meters per radian</a:t>
            </a:r>
            <a:r>
              <a:rPr lang="en-US" altLang="ja-JP" sz="2000" dirty="0">
                <a:solidFill>
                  <a:srgbClr val="FF0000"/>
                </a:solidFill>
                <a:latin typeface="Times New Roman"/>
                <a:cs typeface="Times New Roman"/>
              </a:rPr>
              <a:t> </a:t>
            </a:r>
            <a:r>
              <a:rPr lang="en-US" altLang="ja-JP" sz="2000" dirty="0">
                <a:solidFill>
                  <a:srgbClr val="000000"/>
                </a:solidFill>
                <a:latin typeface="Times New Roman"/>
                <a:cs typeface="Times New Roman"/>
              </a:rPr>
              <a:t>and</a:t>
            </a:r>
            <a:r>
              <a:rPr lang="en-US" altLang="ja-JP" sz="2000" dirty="0">
                <a:solidFill>
                  <a:schemeClr val="accent2"/>
                </a:solidFill>
                <a:latin typeface="Times New Roman"/>
                <a:cs typeface="Times New Roman"/>
              </a:rPr>
              <a:t>       units </a:t>
            </a:r>
            <a:r>
              <a:rPr lang="en-US" altLang="ja-JP" sz="2000" dirty="0">
                <a:solidFill>
                  <a:srgbClr val="000000"/>
                </a:solidFill>
                <a:latin typeface="Times New Roman"/>
                <a:cs typeface="Times New Roman"/>
              </a:rPr>
              <a:t>are in </a:t>
            </a:r>
            <a:r>
              <a:rPr lang="en-US" altLang="ja-JP" sz="2000" dirty="0">
                <a:solidFill>
                  <a:srgbClr val="FF0000"/>
                </a:solidFill>
                <a:latin typeface="Times New Roman"/>
                <a:cs typeface="Times New Roman"/>
              </a:rPr>
              <a:t>radians</a:t>
            </a:r>
            <a:r>
              <a:rPr lang="en-US" altLang="ja-JP" sz="2000" dirty="0">
                <a:solidFill>
                  <a:schemeClr val="accent2"/>
                </a:solidFill>
                <a:latin typeface="Times New Roman"/>
                <a:cs typeface="Times New Roman"/>
              </a:rPr>
              <a:t>.</a:t>
            </a:r>
            <a:endParaRPr lang="en-US" sz="2800" dirty="0">
              <a:solidFill>
                <a:schemeClr val="accent2"/>
              </a:solidFill>
              <a:latin typeface="Times New Roman"/>
              <a:cs typeface="Times New Roman"/>
            </a:endParaRPr>
          </a:p>
        </p:txBody>
      </p:sp>
      <p:graphicFrame>
        <p:nvGraphicFramePr>
          <p:cNvPr id="29" name="Object 7"/>
          <p:cNvGraphicFramePr>
            <a:graphicFrameLocks noChangeAspect="1"/>
          </p:cNvGraphicFramePr>
          <p:nvPr/>
        </p:nvGraphicFramePr>
        <p:xfrm>
          <a:off x="5165392" y="5803900"/>
          <a:ext cx="392113" cy="304800"/>
        </p:xfrm>
        <a:graphic>
          <a:graphicData uri="http://schemas.openxmlformats.org/presentationml/2006/ole">
            <mc:AlternateContent xmlns:mc="http://schemas.openxmlformats.org/markup-compatibility/2006">
              <mc:Choice xmlns:v="urn:schemas-microsoft-com:vml" Requires="v">
                <p:oleObj spid="_x0000_s8336" name="Equation" r:id="rId17" imgW="228600" imgH="177800" progId="Equation.DSMT4">
                  <p:embed/>
                </p:oleObj>
              </mc:Choice>
              <mc:Fallback>
                <p:oleObj name="Equation" r:id="rId17" imgW="228600" imgH="177800" progId="Equation.DSMT4">
                  <p:embed/>
                  <p:pic>
                    <p:nvPicPr>
                      <p:cNvPr id="29"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65392" y="5803900"/>
                        <a:ext cx="3921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135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animEffect transition="in" filter="dissolve">
                                      <p:cBhvr>
                                        <p:cTn id="7" dur="500"/>
                                        <p:tgtEl>
                                          <p:spTgt spid="133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30"/>
                                        </p:tgtEl>
                                        <p:attrNameLst>
                                          <p:attrName>style.visibility</p:attrName>
                                        </p:attrNameLst>
                                      </p:cBhvr>
                                      <p:to>
                                        <p:strVal val="visible"/>
                                      </p:to>
                                    </p:set>
                                    <p:animEffect transition="in" filter="dissolve">
                                      <p:cBhvr>
                                        <p:cTn id="12" dur="500"/>
                                        <p:tgtEl>
                                          <p:spTgt spid="13330"/>
                                        </p:tgtEl>
                                      </p:cBhvr>
                                    </p:animEffect>
                                  </p:childTnLst>
                                </p:cTn>
                              </p:par>
                              <p:par>
                                <p:cTn id="13" presetID="9" presetClass="entr" presetSubtype="0" fill="hold" nodeType="withEffect">
                                  <p:stCondLst>
                                    <p:cond delay="0"/>
                                  </p:stCondLst>
                                  <p:childTnLst>
                                    <p:set>
                                      <p:cBhvr>
                                        <p:cTn id="14" dur="1" fill="hold">
                                          <p:stCondLst>
                                            <p:cond delay="0"/>
                                          </p:stCondLst>
                                        </p:cTn>
                                        <p:tgtEl>
                                          <p:spTgt spid="13325"/>
                                        </p:tgtEl>
                                        <p:attrNameLst>
                                          <p:attrName>style.visibility</p:attrName>
                                        </p:attrNameLst>
                                      </p:cBhvr>
                                      <p:to>
                                        <p:strVal val="visible"/>
                                      </p:to>
                                    </p:set>
                                    <p:animEffect transition="in" filter="dissolve">
                                      <p:cBhvr>
                                        <p:cTn id="15" dur="500"/>
                                        <p:tgtEl>
                                          <p:spTgt spid="133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327"/>
                                        </p:tgtEl>
                                        <p:attrNameLst>
                                          <p:attrName>style.visibility</p:attrName>
                                        </p:attrNameLst>
                                      </p:cBhvr>
                                      <p:to>
                                        <p:strVal val="visible"/>
                                      </p:to>
                                    </p:set>
                                    <p:animEffect transition="in" filter="dissolve">
                                      <p:cBhvr>
                                        <p:cTn id="18" dur="500"/>
                                        <p:tgtEl>
                                          <p:spTgt spid="13327"/>
                                        </p:tgtEl>
                                      </p:cBhvr>
                                    </p:animEffect>
                                  </p:childTnLst>
                                </p:cTn>
                              </p:par>
                              <p:par>
                                <p:cTn id="19" presetID="9" presetClass="entr" presetSubtype="0" fill="hold" nodeType="withEffect">
                                  <p:stCondLst>
                                    <p:cond delay="0"/>
                                  </p:stCondLst>
                                  <p:childTnLst>
                                    <p:set>
                                      <p:cBhvr>
                                        <p:cTn id="20" dur="1" fill="hold">
                                          <p:stCondLst>
                                            <p:cond delay="0"/>
                                          </p:stCondLst>
                                        </p:cTn>
                                        <p:tgtEl>
                                          <p:spTgt spid="13322"/>
                                        </p:tgtEl>
                                        <p:attrNameLst>
                                          <p:attrName>style.visibility</p:attrName>
                                        </p:attrNameLst>
                                      </p:cBhvr>
                                      <p:to>
                                        <p:strVal val="visible"/>
                                      </p:to>
                                    </p:set>
                                    <p:animEffect transition="in" filter="dissolve">
                                      <p:cBhvr>
                                        <p:cTn id="21" dur="500"/>
                                        <p:tgtEl>
                                          <p:spTgt spid="133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dissolv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ssolve">
                                      <p:cBhvr>
                                        <p:cTn id="59" dur="500"/>
                                        <p:tgtEl>
                                          <p:spTgt spid="2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ssolv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6" grpId="0"/>
      <p:bldP spid="13327" grpId="0" animBg="1"/>
      <p:bldP spid="13330" grpId="0" animBg="1"/>
      <p:bldP spid="21" grpId="0"/>
      <p:bldP spid="22" grpId="0"/>
      <p:bldP spid="24"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228600" y="228600"/>
            <a:ext cx="448321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Taking the derivative of both sides yields:</a:t>
            </a:r>
          </a:p>
        </p:txBody>
      </p:sp>
      <p:graphicFrame>
        <p:nvGraphicFramePr>
          <p:cNvPr id="15362" name="Object 2"/>
          <p:cNvGraphicFramePr>
            <a:graphicFrameLocks noChangeAspect="1"/>
          </p:cNvGraphicFramePr>
          <p:nvPr/>
        </p:nvGraphicFramePr>
        <p:xfrm>
          <a:off x="2362200" y="746125"/>
          <a:ext cx="3284538" cy="1019175"/>
        </p:xfrm>
        <a:graphic>
          <a:graphicData uri="http://schemas.openxmlformats.org/presentationml/2006/ole">
            <mc:AlternateContent xmlns:mc="http://schemas.openxmlformats.org/markup-compatibility/2006">
              <mc:Choice xmlns:v="urn:schemas-microsoft-com:vml" Requires="v">
                <p:oleObj spid="_x0000_s9353" name="Equation" r:id="rId3" imgW="2044700" imgH="635000" progId="Equation.DSMT4">
                  <p:embed/>
                </p:oleObj>
              </mc:Choice>
              <mc:Fallback>
                <p:oleObj name="Equation" r:id="rId3" imgW="2044700" imgH="635000" progId="Equation.DSMT4">
                  <p:embed/>
                  <p:pic>
                    <p:nvPicPr>
                      <p:cNvPr id="15362" name="Object 2"/>
                      <p:cNvPicPr>
                        <a:picLocks noChangeAspect="1" noChangeArrowheads="1"/>
                      </p:cNvPicPr>
                      <p:nvPr/>
                    </p:nvPicPr>
                    <p:blipFill>
                      <a:blip r:embed="rId4"/>
                      <a:srcRect/>
                      <a:stretch>
                        <a:fillRect/>
                      </a:stretch>
                    </p:blipFill>
                    <p:spPr bwMode="auto">
                      <a:xfrm>
                        <a:off x="2362200" y="746125"/>
                        <a:ext cx="3284538" cy="1019175"/>
                      </a:xfrm>
                      <a:prstGeom prst="rect">
                        <a:avLst/>
                      </a:prstGeom>
                      <a:noFill/>
                      <a:ln>
                        <a:noFill/>
                      </a:ln>
                      <a:effectLst/>
                    </p:spPr>
                  </p:pic>
                </p:oleObj>
              </mc:Fallback>
            </mc:AlternateContent>
          </a:graphicData>
        </a:graphic>
      </p:graphicFrame>
      <p:sp>
        <p:nvSpPr>
          <p:cNvPr id="15363" name="Text Box 4"/>
          <p:cNvSpPr txBox="1">
            <a:spLocks noChangeArrowheads="1"/>
          </p:cNvSpPr>
          <p:nvPr/>
        </p:nvSpPr>
        <p:spPr bwMode="auto">
          <a:xfrm>
            <a:off x="228600" y="2971800"/>
            <a:ext cx="51027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Taking the derivative of both sides again yields:</a:t>
            </a:r>
          </a:p>
        </p:txBody>
      </p:sp>
      <p:sp>
        <p:nvSpPr>
          <p:cNvPr id="15364" name="Text Box 6"/>
          <p:cNvSpPr txBox="1">
            <a:spLocks noChangeArrowheads="1"/>
          </p:cNvSpPr>
          <p:nvPr/>
        </p:nvSpPr>
        <p:spPr bwMode="auto">
          <a:xfrm>
            <a:off x="444500" y="1774825"/>
            <a:ext cx="30124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more commonly written as:</a:t>
            </a:r>
          </a:p>
        </p:txBody>
      </p:sp>
      <p:graphicFrame>
        <p:nvGraphicFramePr>
          <p:cNvPr id="15365" name="Object 3"/>
          <p:cNvGraphicFramePr>
            <a:graphicFrameLocks noChangeAspect="1"/>
          </p:cNvGraphicFramePr>
          <p:nvPr/>
        </p:nvGraphicFramePr>
        <p:xfrm>
          <a:off x="3456963" y="1869507"/>
          <a:ext cx="782638" cy="267328"/>
        </p:xfrm>
        <a:graphic>
          <a:graphicData uri="http://schemas.openxmlformats.org/presentationml/2006/ole">
            <mc:AlternateContent xmlns:mc="http://schemas.openxmlformats.org/markup-compatibility/2006">
              <mc:Choice xmlns:v="urn:schemas-microsoft-com:vml" Requires="v">
                <p:oleObj spid="_x0000_s9354" name="Equation" r:id="rId5" imgW="482600" imgH="165100" progId="Equation.DSMT4">
                  <p:embed/>
                </p:oleObj>
              </mc:Choice>
              <mc:Fallback>
                <p:oleObj name="Equation" r:id="rId5" imgW="482600" imgH="165100" progId="Equation.DSMT4">
                  <p:embed/>
                  <p:pic>
                    <p:nvPicPr>
                      <p:cNvPr id="15365" name="Object 3"/>
                      <p:cNvPicPr>
                        <a:picLocks noChangeAspect="1" noChangeArrowheads="1"/>
                      </p:cNvPicPr>
                      <p:nvPr/>
                    </p:nvPicPr>
                    <p:blipFill>
                      <a:blip r:embed="rId6"/>
                      <a:srcRect/>
                      <a:stretch>
                        <a:fillRect/>
                      </a:stretch>
                    </p:blipFill>
                    <p:spPr bwMode="auto">
                      <a:xfrm>
                        <a:off x="3456963" y="1869507"/>
                        <a:ext cx="782638" cy="267328"/>
                      </a:xfrm>
                      <a:prstGeom prst="rect">
                        <a:avLst/>
                      </a:prstGeom>
                      <a:noFill/>
                      <a:ln>
                        <a:noFill/>
                      </a:ln>
                      <a:effectLst/>
                    </p:spPr>
                  </p:pic>
                </p:oleObj>
              </mc:Fallback>
            </mc:AlternateContent>
          </a:graphicData>
        </a:graphic>
      </p:graphicFrame>
      <p:sp>
        <p:nvSpPr>
          <p:cNvPr id="15366" name="Text Box 8"/>
          <p:cNvSpPr txBox="1">
            <a:spLocks noChangeArrowheads="1"/>
          </p:cNvSpPr>
          <p:nvPr/>
        </p:nvSpPr>
        <p:spPr bwMode="auto">
          <a:xfrm>
            <a:off x="838200" y="4657725"/>
            <a:ext cx="30124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more commonly written as:</a:t>
            </a:r>
          </a:p>
        </p:txBody>
      </p:sp>
      <p:sp>
        <p:nvSpPr>
          <p:cNvPr id="15368" name="Text Box 10"/>
          <p:cNvSpPr txBox="1">
            <a:spLocks noChangeArrowheads="1"/>
          </p:cNvSpPr>
          <p:nvPr/>
        </p:nvSpPr>
        <p:spPr bwMode="auto">
          <a:xfrm>
            <a:off x="228600" y="5715000"/>
            <a:ext cx="8458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Apple Chancery"/>
                <a:cs typeface="Apple Chancery"/>
              </a:rPr>
              <a:t>These are NOT kinematic relationships!</a:t>
            </a:r>
            <a:r>
              <a:rPr lang="en-US" sz="2000" dirty="0">
                <a:latin typeface="Apple Chancery"/>
                <a:cs typeface="Apple Chancery"/>
              </a:rPr>
              <a:t>  </a:t>
            </a:r>
            <a:r>
              <a:rPr lang="en-US" sz="2000" dirty="0">
                <a:solidFill>
                  <a:srgbClr val="0000FF"/>
                </a:solidFill>
                <a:latin typeface="Times New Roman"/>
                <a:cs typeface="Times New Roman"/>
              </a:rPr>
              <a:t>They work whether the acceleration is a constant or not.</a:t>
            </a:r>
          </a:p>
        </p:txBody>
      </p:sp>
      <p:sp>
        <p:nvSpPr>
          <p:cNvPr id="15369" name="Text Box 19"/>
          <p:cNvSpPr txBox="1">
            <a:spLocks/>
          </p:cNvSpPr>
          <p:nvPr/>
        </p:nvSpPr>
        <p:spPr bwMode="auto">
          <a:xfrm>
            <a:off x="8568708" y="6477000"/>
            <a:ext cx="42827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solidFill>
                  <a:srgbClr val="000000"/>
                </a:solidFill>
                <a:latin typeface="Times New Roman"/>
                <a:cs typeface="Times New Roman"/>
                <a:sym typeface="Gill Sans" charset="0"/>
              </a:rPr>
              <a:t>14.)</a:t>
            </a:r>
          </a:p>
        </p:txBody>
      </p:sp>
      <p:sp>
        <p:nvSpPr>
          <p:cNvPr id="15370" name="Rectangle 2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15371" name="Object 5"/>
          <p:cNvGraphicFramePr>
            <a:graphicFrameLocks noChangeAspect="1"/>
          </p:cNvGraphicFramePr>
          <p:nvPr/>
        </p:nvGraphicFramePr>
        <p:xfrm>
          <a:off x="2498725" y="3536950"/>
          <a:ext cx="3089275" cy="1004888"/>
        </p:xfrm>
        <a:graphic>
          <a:graphicData uri="http://schemas.openxmlformats.org/presentationml/2006/ole">
            <mc:AlternateContent xmlns:mc="http://schemas.openxmlformats.org/markup-compatibility/2006">
              <mc:Choice xmlns:v="urn:schemas-microsoft-com:vml" Requires="v">
                <p:oleObj spid="_x0000_s9355" name="Equation" r:id="rId7" imgW="2108200" imgH="685800" progId="Equation.DSMT4">
                  <p:embed/>
                </p:oleObj>
              </mc:Choice>
              <mc:Fallback>
                <p:oleObj name="Equation" r:id="rId7" imgW="2108200" imgH="685800" progId="Equation.DSMT4">
                  <p:embed/>
                  <p:pic>
                    <p:nvPicPr>
                      <p:cNvPr id="15371" name="Object 5"/>
                      <p:cNvPicPr>
                        <a:picLocks noChangeAspect="1" noChangeArrowheads="1"/>
                      </p:cNvPicPr>
                      <p:nvPr/>
                    </p:nvPicPr>
                    <p:blipFill>
                      <a:blip r:embed="rId8"/>
                      <a:srcRect/>
                      <a:stretch>
                        <a:fillRect/>
                      </a:stretch>
                    </p:blipFill>
                    <p:spPr bwMode="auto">
                      <a:xfrm>
                        <a:off x="2498725" y="3536950"/>
                        <a:ext cx="3089275" cy="1004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 name="Object 3"/>
          <p:cNvGraphicFramePr>
            <a:graphicFrameLocks noChangeAspect="1"/>
          </p:cNvGraphicFramePr>
          <p:nvPr/>
        </p:nvGraphicFramePr>
        <p:xfrm>
          <a:off x="3522663" y="5181600"/>
          <a:ext cx="762000" cy="266700"/>
        </p:xfrm>
        <a:graphic>
          <a:graphicData uri="http://schemas.openxmlformats.org/presentationml/2006/ole">
            <mc:AlternateContent xmlns:mc="http://schemas.openxmlformats.org/markup-compatibility/2006">
              <mc:Choice xmlns:v="urn:schemas-microsoft-com:vml" Requires="v">
                <p:oleObj spid="_x0000_s9356" name="Equation" r:id="rId9" imgW="469900" imgH="165100" progId="Equation.DSMT4">
                  <p:embed/>
                </p:oleObj>
              </mc:Choice>
              <mc:Fallback>
                <p:oleObj name="Equation" r:id="rId9" imgW="469900" imgH="165100" progId="Equation.DSMT4">
                  <p:embed/>
                  <p:pic>
                    <p:nvPicPr>
                      <p:cNvPr id="13" name="Object 3"/>
                      <p:cNvPicPr>
                        <a:picLocks noChangeAspect="1" noChangeArrowheads="1"/>
                      </p:cNvPicPr>
                      <p:nvPr/>
                    </p:nvPicPr>
                    <p:blipFill>
                      <a:blip r:embed="rId10"/>
                      <a:srcRect/>
                      <a:stretch>
                        <a:fillRect/>
                      </a:stretch>
                    </p:blipFill>
                    <p:spPr bwMode="auto">
                      <a:xfrm>
                        <a:off x="3522663" y="5181600"/>
                        <a:ext cx="762000" cy="266700"/>
                      </a:xfrm>
                      <a:prstGeom prst="rect">
                        <a:avLst/>
                      </a:prstGeom>
                      <a:noFill/>
                      <a:ln>
                        <a:noFill/>
                      </a:ln>
                      <a:effectLst/>
                    </p:spPr>
                  </p:pic>
                </p:oleObj>
              </mc:Fallback>
            </mc:AlternateContent>
          </a:graphicData>
        </a:graphic>
      </p:graphicFrame>
      <p:sp>
        <p:nvSpPr>
          <p:cNvPr id="14" name="Text Box 6"/>
          <p:cNvSpPr txBox="1">
            <a:spLocks noChangeArrowheads="1"/>
          </p:cNvSpPr>
          <p:nvPr/>
        </p:nvSpPr>
        <p:spPr bwMode="auto">
          <a:xfrm>
            <a:off x="609600" y="2127280"/>
            <a:ext cx="6045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where </a:t>
            </a:r>
            <a:r>
              <a:rPr lang="en-US" sz="2000" dirty="0">
                <a:solidFill>
                  <a:srgbClr val="FF0000"/>
                </a:solidFill>
                <a:latin typeface="Times New Roman"/>
                <a:cs typeface="Times New Roman"/>
              </a:rPr>
              <a:t>v </a:t>
            </a:r>
            <a:r>
              <a:rPr lang="en-US" sz="2000" dirty="0">
                <a:latin typeface="Times New Roman"/>
                <a:cs typeface="Times New Roman"/>
              </a:rPr>
              <a:t>is the </a:t>
            </a:r>
            <a:r>
              <a:rPr lang="en-US" sz="2000" i="1" dirty="0">
                <a:solidFill>
                  <a:srgbClr val="0000FF"/>
                </a:solidFill>
                <a:latin typeface="Times New Roman"/>
                <a:cs typeface="Times New Roman"/>
              </a:rPr>
              <a:t>velocity of a point moving </a:t>
            </a:r>
            <a:r>
              <a:rPr lang="en-US" sz="2000" dirty="0">
                <a:latin typeface="Times New Roman"/>
                <a:cs typeface="Times New Roman"/>
              </a:rPr>
              <a:t>with </a:t>
            </a:r>
            <a:r>
              <a:rPr lang="en-US" sz="2000" i="1" dirty="0">
                <a:solidFill>
                  <a:srgbClr val="0000FF"/>
                </a:solidFill>
                <a:latin typeface="Times New Roman"/>
                <a:cs typeface="Times New Roman"/>
              </a:rPr>
              <a:t>angular velocity     </a:t>
            </a:r>
            <a:r>
              <a:rPr lang="en-US" sz="2000" dirty="0">
                <a:latin typeface="Times New Roman"/>
                <a:cs typeface="Times New Roman"/>
              </a:rPr>
              <a:t>upon an arc </a:t>
            </a:r>
            <a:r>
              <a:rPr lang="en-US" sz="2000" i="1" dirty="0">
                <a:solidFill>
                  <a:srgbClr val="FF0000"/>
                </a:solidFill>
                <a:latin typeface="Times New Roman"/>
                <a:cs typeface="Times New Roman"/>
              </a:rPr>
              <a:t>R units from the fixed center</a:t>
            </a:r>
            <a:r>
              <a:rPr lang="en-US" sz="2000" dirty="0">
                <a:latin typeface="Times New Roman"/>
                <a:cs typeface="Times New Roman"/>
              </a:rPr>
              <a:t>.</a:t>
            </a:r>
          </a:p>
        </p:txBody>
      </p:sp>
      <p:graphicFrame>
        <p:nvGraphicFramePr>
          <p:cNvPr id="15" name="Object 3"/>
          <p:cNvGraphicFramePr>
            <a:graphicFrameLocks noChangeAspect="1"/>
          </p:cNvGraphicFramePr>
          <p:nvPr/>
        </p:nvGraphicFramePr>
        <p:xfrm>
          <a:off x="1519238" y="2571641"/>
          <a:ext cx="247650" cy="225425"/>
        </p:xfrm>
        <a:graphic>
          <a:graphicData uri="http://schemas.openxmlformats.org/presentationml/2006/ole">
            <mc:AlternateContent xmlns:mc="http://schemas.openxmlformats.org/markup-compatibility/2006">
              <mc:Choice xmlns:v="urn:schemas-microsoft-com:vml" Requires="v">
                <p:oleObj spid="_x0000_s9357" name="Equation" r:id="rId11" imgW="152400" imgH="139700" progId="Equation.DSMT4">
                  <p:embed/>
                </p:oleObj>
              </mc:Choice>
              <mc:Fallback>
                <p:oleObj name="Equation" r:id="rId11" imgW="152400" imgH="139700" progId="Equation.DSMT4">
                  <p:embed/>
                  <p:pic>
                    <p:nvPicPr>
                      <p:cNvPr id="15" name="Object 3"/>
                      <p:cNvPicPr>
                        <a:picLocks noChangeAspect="1" noChangeArrowheads="1"/>
                      </p:cNvPicPr>
                      <p:nvPr/>
                    </p:nvPicPr>
                    <p:blipFill>
                      <a:blip r:embed="rId12"/>
                      <a:srcRect/>
                      <a:stretch>
                        <a:fillRect/>
                      </a:stretch>
                    </p:blipFill>
                    <p:spPr bwMode="auto">
                      <a:xfrm>
                        <a:off x="1519238" y="2571641"/>
                        <a:ext cx="247650" cy="225425"/>
                      </a:xfrm>
                      <a:prstGeom prst="rect">
                        <a:avLst/>
                      </a:prstGeom>
                      <a:noFill/>
                      <a:ln>
                        <a:noFill/>
                      </a:ln>
                      <a:effectLst/>
                    </p:spPr>
                  </p:pic>
                </p:oleObj>
              </mc:Fallback>
            </mc:AlternateContent>
          </a:graphicData>
        </a:graphic>
      </p:graphicFrame>
      <p:grpSp>
        <p:nvGrpSpPr>
          <p:cNvPr id="3" name="Group 2"/>
          <p:cNvGrpSpPr/>
          <p:nvPr/>
        </p:nvGrpSpPr>
        <p:grpSpPr>
          <a:xfrm>
            <a:off x="6688630" y="992188"/>
            <a:ext cx="2269878" cy="2257307"/>
            <a:chOff x="6688630" y="992188"/>
            <a:chExt cx="2269878" cy="2257307"/>
          </a:xfrm>
        </p:grpSpPr>
        <p:sp>
          <p:nvSpPr>
            <p:cNvPr id="16" name="Line 9"/>
            <p:cNvSpPr>
              <a:spLocks noChangeShapeType="1"/>
            </p:cNvSpPr>
            <p:nvPr/>
          </p:nvSpPr>
          <p:spPr bwMode="auto">
            <a:xfrm>
              <a:off x="7213600" y="1428810"/>
              <a:ext cx="0" cy="160020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Times New Roman"/>
                <a:cs typeface="Times New Roman"/>
              </a:endParaRPr>
            </a:p>
          </p:txBody>
        </p:sp>
        <p:sp>
          <p:nvSpPr>
            <p:cNvPr id="17" name="Line 10"/>
            <p:cNvSpPr>
              <a:spLocks noChangeShapeType="1"/>
            </p:cNvSpPr>
            <p:nvPr/>
          </p:nvSpPr>
          <p:spPr bwMode="auto">
            <a:xfrm>
              <a:off x="7213600" y="3029010"/>
              <a:ext cx="1744908" cy="0"/>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Times New Roman"/>
                <a:cs typeface="Times New Roman"/>
              </a:endParaRPr>
            </a:p>
          </p:txBody>
        </p:sp>
        <p:sp>
          <p:nvSpPr>
            <p:cNvPr id="18" name="Line 12"/>
            <p:cNvSpPr>
              <a:spLocks noChangeShapeType="1"/>
            </p:cNvSpPr>
            <p:nvPr/>
          </p:nvSpPr>
          <p:spPr bwMode="auto">
            <a:xfrm flipV="1">
              <a:off x="7213600" y="1428810"/>
              <a:ext cx="990600" cy="1600200"/>
            </a:xfrm>
            <a:prstGeom prst="line">
              <a:avLst/>
            </a:prstGeom>
            <a:noFill/>
            <a:ln w="19050">
              <a:solidFill>
                <a:srgbClr val="00000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latin typeface="Times New Roman"/>
                <a:cs typeface="Times New Roman"/>
              </a:endParaRPr>
            </a:p>
          </p:txBody>
        </p:sp>
        <p:sp>
          <p:nvSpPr>
            <p:cNvPr id="19" name="Freeform 18"/>
            <p:cNvSpPr/>
            <p:nvPr/>
          </p:nvSpPr>
          <p:spPr>
            <a:xfrm>
              <a:off x="7369175" y="1124010"/>
              <a:ext cx="1435100" cy="857250"/>
            </a:xfrm>
            <a:custGeom>
              <a:avLst/>
              <a:gdLst>
                <a:gd name="connsiteX0" fmla="*/ 0 w 1435100"/>
                <a:gd name="connsiteY0" fmla="*/ 0 h 857250"/>
                <a:gd name="connsiteX1" fmla="*/ 488950 w 1435100"/>
                <a:gd name="connsiteY1" fmla="*/ 107950 h 857250"/>
                <a:gd name="connsiteX2" fmla="*/ 895350 w 1435100"/>
                <a:gd name="connsiteY2" fmla="*/ 311150 h 857250"/>
                <a:gd name="connsiteX3" fmla="*/ 1250950 w 1435100"/>
                <a:gd name="connsiteY3" fmla="*/ 622300 h 857250"/>
                <a:gd name="connsiteX4" fmla="*/ 1435100 w 1435100"/>
                <a:gd name="connsiteY4" fmla="*/ 857250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857250">
                  <a:moveTo>
                    <a:pt x="0" y="0"/>
                  </a:moveTo>
                  <a:cubicBezTo>
                    <a:pt x="169862" y="28046"/>
                    <a:pt x="339725" y="56092"/>
                    <a:pt x="488950" y="107950"/>
                  </a:cubicBezTo>
                  <a:cubicBezTo>
                    <a:pt x="638175" y="159808"/>
                    <a:pt x="768350" y="225425"/>
                    <a:pt x="895350" y="311150"/>
                  </a:cubicBezTo>
                  <a:cubicBezTo>
                    <a:pt x="1022350" y="396875"/>
                    <a:pt x="1160992" y="531283"/>
                    <a:pt x="1250950" y="622300"/>
                  </a:cubicBezTo>
                  <a:cubicBezTo>
                    <a:pt x="1340908" y="713317"/>
                    <a:pt x="1435100" y="857250"/>
                    <a:pt x="1435100" y="857250"/>
                  </a:cubicBezTo>
                </a:path>
              </a:pathLst>
            </a:custGeom>
            <a:ln w="12700"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Freeform 1"/>
            <p:cNvSpPr/>
            <p:nvPr/>
          </p:nvSpPr>
          <p:spPr>
            <a:xfrm>
              <a:off x="7359650" y="2425700"/>
              <a:ext cx="317500" cy="203200"/>
            </a:xfrm>
            <a:custGeom>
              <a:avLst/>
              <a:gdLst>
                <a:gd name="connsiteX0" fmla="*/ 0 w 317500"/>
                <a:gd name="connsiteY0" fmla="*/ 0 h 203200"/>
                <a:gd name="connsiteX1" fmla="*/ 203200 w 317500"/>
                <a:gd name="connsiteY1" fmla="*/ 50800 h 203200"/>
                <a:gd name="connsiteX2" fmla="*/ 317500 w 317500"/>
                <a:gd name="connsiteY2" fmla="*/ 203200 h 203200"/>
              </a:gdLst>
              <a:ahLst/>
              <a:cxnLst>
                <a:cxn ang="0">
                  <a:pos x="connsiteX0" y="connsiteY0"/>
                </a:cxn>
                <a:cxn ang="0">
                  <a:pos x="connsiteX1" y="connsiteY1"/>
                </a:cxn>
                <a:cxn ang="0">
                  <a:pos x="connsiteX2" y="connsiteY2"/>
                </a:cxn>
              </a:cxnLst>
              <a:rect l="l" t="t" r="r" b="b"/>
              <a:pathLst>
                <a:path w="317500" h="203200">
                  <a:moveTo>
                    <a:pt x="0" y="0"/>
                  </a:moveTo>
                  <a:cubicBezTo>
                    <a:pt x="75141" y="8466"/>
                    <a:pt x="150283" y="16933"/>
                    <a:pt x="203200" y="50800"/>
                  </a:cubicBezTo>
                  <a:cubicBezTo>
                    <a:pt x="256117" y="84667"/>
                    <a:pt x="317500" y="203200"/>
                    <a:pt x="317500" y="203200"/>
                  </a:cubicBezTo>
                </a:path>
              </a:pathLst>
            </a:cu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 name="Straight Connector 3"/>
            <p:cNvCxnSpPr/>
            <p:nvPr/>
          </p:nvCxnSpPr>
          <p:spPr>
            <a:xfrm flipV="1">
              <a:off x="7359650" y="2374900"/>
              <a:ext cx="161925" cy="50800"/>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369175" y="2425700"/>
              <a:ext cx="111125" cy="98425"/>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677150" y="1079500"/>
              <a:ext cx="114300"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677150" y="1079500"/>
              <a:ext cx="73025" cy="98425"/>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677150" y="1076325"/>
              <a:ext cx="539750" cy="320735"/>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2" name="Object 3"/>
            <p:cNvGraphicFramePr>
              <a:graphicFrameLocks noChangeAspect="1"/>
            </p:cNvGraphicFramePr>
            <p:nvPr/>
          </p:nvGraphicFramePr>
          <p:xfrm>
            <a:off x="7502525" y="1901885"/>
            <a:ext cx="247650" cy="246063"/>
          </p:xfrm>
          <a:graphic>
            <a:graphicData uri="http://schemas.openxmlformats.org/presentationml/2006/ole">
              <mc:AlternateContent xmlns:mc="http://schemas.openxmlformats.org/markup-compatibility/2006">
                <mc:Choice xmlns:v="urn:schemas-microsoft-com:vml" Requires="v">
                  <p:oleObj spid="_x0000_s9358" name="Equation" r:id="rId13" imgW="152400" imgH="152400" progId="Equation.DSMT4">
                    <p:embed/>
                  </p:oleObj>
                </mc:Choice>
                <mc:Fallback>
                  <p:oleObj name="Equation" r:id="rId13" imgW="152400" imgH="152400" progId="Equation.DSMT4">
                    <p:embed/>
                    <p:pic>
                      <p:nvPicPr>
                        <p:cNvPr id="32" name="Object 3"/>
                        <p:cNvPicPr>
                          <a:picLocks noChangeAspect="1" noChangeArrowheads="1"/>
                        </p:cNvPicPr>
                        <p:nvPr/>
                      </p:nvPicPr>
                      <p:blipFill>
                        <a:blip r:embed="rId14"/>
                        <a:srcRect/>
                        <a:stretch>
                          <a:fillRect/>
                        </a:stretch>
                      </p:blipFill>
                      <p:spPr bwMode="auto">
                        <a:xfrm>
                          <a:off x="7502525" y="1901885"/>
                          <a:ext cx="247650" cy="246063"/>
                        </a:xfrm>
                        <a:prstGeom prst="rect">
                          <a:avLst/>
                        </a:prstGeom>
                        <a:noFill/>
                        <a:ln>
                          <a:noFill/>
                        </a:ln>
                        <a:effectLst/>
                      </p:spPr>
                    </p:pic>
                  </p:oleObj>
                </mc:Fallback>
              </mc:AlternateContent>
            </a:graphicData>
          </a:graphic>
        </p:graphicFrame>
        <p:graphicFrame>
          <p:nvGraphicFramePr>
            <p:cNvPr id="33" name="Object 3"/>
            <p:cNvGraphicFramePr>
              <a:graphicFrameLocks noChangeAspect="1"/>
            </p:cNvGraphicFramePr>
            <p:nvPr/>
          </p:nvGraphicFramePr>
          <p:xfrm>
            <a:off x="7629525" y="2314466"/>
            <a:ext cx="247650" cy="225425"/>
          </p:xfrm>
          <a:graphic>
            <a:graphicData uri="http://schemas.openxmlformats.org/presentationml/2006/ole">
              <mc:AlternateContent xmlns:mc="http://schemas.openxmlformats.org/markup-compatibility/2006">
                <mc:Choice xmlns:v="urn:schemas-microsoft-com:vml" Requires="v">
                  <p:oleObj spid="_x0000_s9359" name="Equation" r:id="rId15" imgW="152400" imgH="139700" progId="Equation.DSMT4">
                    <p:embed/>
                  </p:oleObj>
                </mc:Choice>
                <mc:Fallback>
                  <p:oleObj name="Equation" r:id="rId15" imgW="152400" imgH="139700" progId="Equation.DSMT4">
                    <p:embed/>
                    <p:pic>
                      <p:nvPicPr>
                        <p:cNvPr id="33" name="Object 3"/>
                        <p:cNvPicPr>
                          <a:picLocks noChangeAspect="1" noChangeArrowheads="1"/>
                        </p:cNvPicPr>
                        <p:nvPr/>
                      </p:nvPicPr>
                      <p:blipFill>
                        <a:blip r:embed="rId16"/>
                        <a:srcRect/>
                        <a:stretch>
                          <a:fillRect/>
                        </a:stretch>
                      </p:blipFill>
                      <p:spPr bwMode="auto">
                        <a:xfrm>
                          <a:off x="7629525" y="2314466"/>
                          <a:ext cx="247650" cy="225425"/>
                        </a:xfrm>
                        <a:prstGeom prst="rect">
                          <a:avLst/>
                        </a:prstGeom>
                        <a:noFill/>
                        <a:ln>
                          <a:noFill/>
                        </a:ln>
                        <a:effectLst/>
                      </p:spPr>
                    </p:pic>
                  </p:oleObj>
                </mc:Fallback>
              </mc:AlternateContent>
            </a:graphicData>
          </a:graphic>
        </p:graphicFrame>
        <p:graphicFrame>
          <p:nvGraphicFramePr>
            <p:cNvPr id="34" name="Object 3"/>
            <p:cNvGraphicFramePr>
              <a:graphicFrameLocks noChangeAspect="1"/>
            </p:cNvGraphicFramePr>
            <p:nvPr/>
          </p:nvGraphicFramePr>
          <p:xfrm>
            <a:off x="7954963" y="992188"/>
            <a:ext cx="784225" cy="266700"/>
          </p:xfrm>
          <a:graphic>
            <a:graphicData uri="http://schemas.openxmlformats.org/presentationml/2006/ole">
              <mc:AlternateContent xmlns:mc="http://schemas.openxmlformats.org/markup-compatibility/2006">
                <mc:Choice xmlns:v="urn:schemas-microsoft-com:vml" Requires="v">
                  <p:oleObj spid="_x0000_s9360" name="Equation" r:id="rId17" imgW="482600" imgH="165100" progId="Equation.DSMT4">
                    <p:embed/>
                  </p:oleObj>
                </mc:Choice>
                <mc:Fallback>
                  <p:oleObj name="Equation" r:id="rId17" imgW="482600" imgH="165100" progId="Equation.DSMT4">
                    <p:embed/>
                    <p:pic>
                      <p:nvPicPr>
                        <p:cNvPr id="34" name="Object 3"/>
                        <p:cNvPicPr>
                          <a:picLocks noChangeAspect="1" noChangeArrowheads="1"/>
                        </p:cNvPicPr>
                        <p:nvPr/>
                      </p:nvPicPr>
                      <p:blipFill>
                        <a:blip r:embed="rId18"/>
                        <a:srcRect/>
                        <a:stretch>
                          <a:fillRect/>
                        </a:stretch>
                      </p:blipFill>
                      <p:spPr bwMode="auto">
                        <a:xfrm>
                          <a:off x="7954963" y="992188"/>
                          <a:ext cx="784225" cy="266700"/>
                        </a:xfrm>
                        <a:prstGeom prst="rect">
                          <a:avLst/>
                        </a:prstGeom>
                        <a:noFill/>
                        <a:ln>
                          <a:noFill/>
                        </a:ln>
                        <a:effectLst/>
                      </p:spPr>
                    </p:pic>
                  </p:oleObj>
                </mc:Fallback>
              </mc:AlternateContent>
            </a:graphicData>
          </a:graphic>
        </p:graphicFrame>
        <p:sp>
          <p:nvSpPr>
            <p:cNvPr id="35" name="Text Box 4"/>
            <p:cNvSpPr txBox="1">
              <a:spLocks noChangeArrowheads="1"/>
            </p:cNvSpPr>
            <p:nvPr/>
          </p:nvSpPr>
          <p:spPr bwMode="auto">
            <a:xfrm>
              <a:off x="6688630" y="2941718"/>
              <a:ext cx="10075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latin typeface="Times New Roman"/>
                  <a:cs typeface="Times New Roman"/>
                </a:rPr>
                <a:t>Fixed point</a:t>
              </a:r>
            </a:p>
          </p:txBody>
        </p:sp>
      </p:grpSp>
      <p:sp>
        <p:nvSpPr>
          <p:cNvPr id="29" name="Text Box 2"/>
          <p:cNvSpPr txBox="1">
            <a:spLocks noChangeArrowheads="1"/>
          </p:cNvSpPr>
          <p:nvPr/>
        </p:nvSpPr>
        <p:spPr bwMode="auto">
          <a:xfrm>
            <a:off x="1905000" y="1349315"/>
            <a:ext cx="4026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or</a:t>
            </a:r>
          </a:p>
        </p:txBody>
      </p:sp>
    </p:spTree>
    <p:extLst>
      <p:ext uri="{BB962C8B-B14F-4D97-AF65-F5344CB8AC3E}">
        <p14:creationId xmlns:p14="http://schemas.microsoft.com/office/powerpoint/2010/main" val="6252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dissolve">
                                      <p:cBhvr>
                                        <p:cTn id="10" dur="500"/>
                                        <p:tgtEl>
                                          <p:spTgt spid="153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363"/>
                                        </p:tgtEl>
                                        <p:attrNameLst>
                                          <p:attrName>style.visibility</p:attrName>
                                        </p:attrNameLst>
                                      </p:cBhvr>
                                      <p:to>
                                        <p:strVal val="visible"/>
                                      </p:to>
                                    </p:set>
                                    <p:animEffect transition="in" filter="dissolve">
                                      <p:cBhvr>
                                        <p:cTn id="26" dur="500"/>
                                        <p:tgtEl>
                                          <p:spTgt spid="15363"/>
                                        </p:tgtEl>
                                      </p:cBhvr>
                                    </p:animEffect>
                                  </p:childTnLst>
                                </p:cTn>
                              </p:par>
                              <p:par>
                                <p:cTn id="27" presetID="9" presetClass="entr" presetSubtype="0" fill="hold" nodeType="withEffect">
                                  <p:stCondLst>
                                    <p:cond delay="0"/>
                                  </p:stCondLst>
                                  <p:childTnLst>
                                    <p:set>
                                      <p:cBhvr>
                                        <p:cTn id="28" dur="1" fill="hold">
                                          <p:stCondLst>
                                            <p:cond delay="0"/>
                                          </p:stCondLst>
                                        </p:cTn>
                                        <p:tgtEl>
                                          <p:spTgt spid="15371"/>
                                        </p:tgtEl>
                                        <p:attrNameLst>
                                          <p:attrName>style.visibility</p:attrName>
                                        </p:attrNameLst>
                                      </p:cBhvr>
                                      <p:to>
                                        <p:strVal val="visible"/>
                                      </p:to>
                                    </p:set>
                                    <p:animEffect transition="in" filter="dissolve">
                                      <p:cBhvr>
                                        <p:cTn id="29" dur="500"/>
                                        <p:tgtEl>
                                          <p:spTgt spid="1537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dissolve">
                                      <p:cBhvr>
                                        <p:cTn id="32" dur="500"/>
                                        <p:tgtEl>
                                          <p:spTgt spid="15366"/>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368"/>
                                        </p:tgtEl>
                                        <p:attrNameLst>
                                          <p:attrName>style.visibility</p:attrName>
                                        </p:attrNameLst>
                                      </p:cBhvr>
                                      <p:to>
                                        <p:strVal val="visible"/>
                                      </p:to>
                                    </p:set>
                                    <p:animEffect transition="in" filter="dissolve">
                                      <p:cBhvr>
                                        <p:cTn id="40"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6" grpId="0"/>
      <p:bldP spid="15368"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33481</TotalTime>
  <Words>4610</Words>
  <Application>Microsoft Macintosh PowerPoint</Application>
  <PresentationFormat>On-screen Show (4:3)</PresentationFormat>
  <Paragraphs>272</Paragraphs>
  <Slides>35</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7" baseType="lpstr">
      <vt:lpstr>Apple Chancery</vt:lpstr>
      <vt:lpstr>Arial</vt:lpstr>
      <vt:lpstr>Calibri</vt:lpstr>
      <vt:lpstr>Cambria Math</vt:lpstr>
      <vt:lpstr>Gill Sans</vt:lpstr>
      <vt:lpstr>Lucida Grande</vt:lpstr>
      <vt:lpstr>Palatino Linotype</vt:lpstr>
      <vt:lpstr>Times New Roman</vt:lpstr>
      <vt:lpstr>Wingdings</vt:lpstr>
      <vt:lpstr>Office Theme</vt:lpstr>
      <vt:lpstr>Equation</vt:lpstr>
      <vt:lpstr>Equation.DSMT4</vt:lpstr>
      <vt:lpstr>General announcements</vt:lpstr>
      <vt:lpstr>PowerPoint Presentation</vt:lpstr>
      <vt:lpstr>PowerPoint Presentation</vt:lpstr>
      <vt:lpstr>Consequence…</vt:lpstr>
      <vt:lpstr>Consider a Wheel Suspended as Shown</vt:lpstr>
      <vt:lpstr>Some terminology</vt:lpstr>
      <vt:lpstr>Position</vt:lpstr>
      <vt:lpstr>PowerPoint Presentation</vt:lpstr>
      <vt:lpstr>PowerPoint Presentation</vt:lpstr>
      <vt:lpstr>Position: 𝛥x vs. 𝛥θ </vt:lpstr>
      <vt:lpstr>Velocity</vt:lpstr>
      <vt:lpstr>Velocity: v vs. 𝛚 </vt:lpstr>
      <vt:lpstr>Acceleration</vt:lpstr>
      <vt:lpstr>Some conceptual practice</vt:lpstr>
      <vt:lpstr>Rotational kinematics</vt:lpstr>
      <vt:lpstr>Rotational kinematics problem (7.5)</vt:lpstr>
      <vt:lpstr>PowerPoint Presentation</vt:lpstr>
      <vt:lpstr>PowerPoint Presentation</vt:lpstr>
      <vt:lpstr>Sign conventions with rotation</vt:lpstr>
      <vt:lpstr>Sign conventions with rotation</vt:lpstr>
      <vt:lpstr>Sign conventions with calculations</vt:lpstr>
      <vt:lpstr>Rotational kinematics practice - 1</vt:lpstr>
      <vt:lpstr>Rotational kinematics practice - 2</vt:lpstr>
      <vt:lpstr>Rotational kinematics practice - 3</vt:lpstr>
      <vt:lpstr>Rotational kinematics practice - answers</vt:lpstr>
      <vt:lpstr>Point of contact on a rolling object</vt:lpstr>
      <vt:lpstr>PowerPoint Presentation</vt:lpstr>
      <vt:lpstr>PowerPoint Presentation</vt:lpstr>
      <vt:lpstr>PowerPoint Presentation</vt:lpstr>
      <vt:lpstr>PowerPoint Presentation</vt:lpstr>
      <vt:lpstr>Angular velocity on a disk  (Ms. Dunham’s version)</vt:lpstr>
      <vt:lpstr>Angular velocity on a disk</vt:lpstr>
      <vt:lpstr>Point of contact on a rolling object</vt:lpstr>
      <vt:lpstr>PowerPoint Presentation</vt:lpstr>
      <vt:lpstr>Quiz 1</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708</cp:revision>
  <cp:lastPrinted>2017-11-14T01:56:41Z</cp:lastPrinted>
  <dcterms:created xsi:type="dcterms:W3CDTF">2017-08-16T17:34:12Z</dcterms:created>
  <dcterms:modified xsi:type="dcterms:W3CDTF">2020-11-01T15:34:58Z</dcterms:modified>
</cp:coreProperties>
</file>